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323" r:id="rId5"/>
    <p:sldId id="286" r:id="rId6"/>
  </p:sldIdLst>
  <p:sldSz cx="6858000" cy="9906000" type="A4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4" orient="horz" pos="6023">
          <p15:clr>
            <a:srgbClr val="A4A3A4"/>
          </p15:clr>
        </p15:guide>
        <p15:guide id="5" pos="119">
          <p15:clr>
            <a:srgbClr val="A4A3A4"/>
          </p15:clr>
        </p15:guide>
        <p15:guide id="6" pos="4201">
          <p15:clr>
            <a:srgbClr val="A4A3A4"/>
          </p15:clr>
        </p15:guide>
        <p15:guide id="7" orient="horz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A2B"/>
    <a:srgbClr val="A9ADB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1" autoAdjust="0"/>
    <p:restoredTop sz="94660"/>
  </p:normalViewPr>
  <p:slideViewPr>
    <p:cSldViewPr showGuides="1">
      <p:cViewPr>
        <p:scale>
          <a:sx n="88" d="100"/>
          <a:sy n="88" d="100"/>
        </p:scale>
        <p:origin x="2098" y="-888"/>
      </p:cViewPr>
      <p:guideLst>
        <p:guide orient="horz" pos="1228"/>
        <p:guide pos="2160"/>
        <p:guide orient="horz" pos="6023"/>
        <p:guide pos="119"/>
        <p:guide pos="4201"/>
        <p:guide orient="horz" pos="9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" y="-108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E71FC-4183-43DF-88B3-A9BC281E445A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ED98-FA9E-4394-8F56-F988971D7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E87A-87EE-463E-B0AB-BAAEAB8C14E2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51433-EB0B-4006-A1D4-BDCC31C7F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7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375432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607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Mult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pour une image  4">
            <a:extLst>
              <a:ext uri="{FF2B5EF4-FFF2-40B4-BE49-F238E27FC236}">
                <a16:creationId xmlns:a16="http://schemas.microsoft.com/office/drawing/2014/main" id="{B45574D3-21C7-474C-8633-604DAECC72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Espace réservé pour une image  4">
            <a:extLst>
              <a:ext uri="{FF2B5EF4-FFF2-40B4-BE49-F238E27FC236}">
                <a16:creationId xmlns:a16="http://schemas.microsoft.com/office/drawing/2014/main" id="{526819B1-F8F1-4602-9CD6-83F817C1C65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685375" y="8005575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4" name="Espace réservé pour une image  4">
            <a:extLst>
              <a:ext uri="{FF2B5EF4-FFF2-40B4-BE49-F238E27FC236}">
                <a16:creationId xmlns:a16="http://schemas.microsoft.com/office/drawing/2014/main" id="{036FA9D8-0C4E-49B3-921F-3BF473046F9E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861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CA9ED661-DB57-4B1E-89B4-B325B804CCC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220437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6" name="Espace réservé pour une image  4">
            <a:extLst>
              <a:ext uri="{FF2B5EF4-FFF2-40B4-BE49-F238E27FC236}">
                <a16:creationId xmlns:a16="http://schemas.microsoft.com/office/drawing/2014/main" id="{02DC551E-1CE6-4C64-9295-98F4ABCB66F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0132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CasellaDiTesto 1">
            <a:extLst>
              <a:ext uri="{FF2B5EF4-FFF2-40B4-BE49-F238E27FC236}">
                <a16:creationId xmlns:a16="http://schemas.microsoft.com/office/drawing/2014/main" id="{B505278A-2A39-4D28-AFF8-46F06F1F1EAF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RET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CasellaDiTesto 1">
            <a:extLst>
              <a:ext uri="{FF2B5EF4-FFF2-40B4-BE49-F238E27FC236}">
                <a16:creationId xmlns:a16="http://schemas.microsoft.com/office/drawing/2014/main" id="{E0EB25B9-75CA-4291-958D-632C74E41E1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45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Singl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70E7B5DE-9DD0-4FA8-A2E3-EF350889841B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0EEA5C12-A466-439F-A6CD-AB9A7C681D59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CasellaDiTesto 1">
            <a:extLst>
              <a:ext uri="{FF2B5EF4-FFF2-40B4-BE49-F238E27FC236}">
                <a16:creationId xmlns:a16="http://schemas.microsoft.com/office/drawing/2014/main" id="{6F93F7C1-DAD5-4F36-B26B-68E500F34885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1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7928725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5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°_Cover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E7881E9E-7D94-4D89-9F0E-2B8DA1358877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05F7D22F-0195-4B73-8F0A-C1FAD08CE4EB}"/>
              </a:ext>
            </a:extLst>
          </p:cNvPr>
          <p:cNvSpPr/>
          <p:nvPr userDrawn="1"/>
        </p:nvSpPr>
        <p:spPr bwMode="gray">
          <a:xfrm>
            <a:off x="0" y="0"/>
            <a:ext cx="6858000" cy="1284184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6734E0-414B-45AA-BAF2-985604FD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4" y="2874776"/>
            <a:ext cx="6480174" cy="1588127"/>
          </a:xfrm>
        </p:spPr>
        <p:txBody>
          <a:bodyPr>
            <a:spAutoFit/>
          </a:bodyPr>
          <a:lstStyle>
            <a:lvl1pPr algn="ctr">
              <a:defRPr lang="it-IT" sz="3600" b="1" kern="1200" cap="all" baseline="0" dirty="0">
                <a:solidFill>
                  <a:srgbClr val="243783"/>
                </a:solidFill>
                <a:latin typeface="Encode Sans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33FCE7B-4407-4330-B3DD-33912FD3AC31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4EFA811F-96FA-41AD-9E8E-1019670C43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362746CB-2AD1-42CF-A981-A85E8B97B9E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4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2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4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490D9F43-5CBF-4399-8740-A001AAA157A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002ABAC-DDEA-4800-8702-96EA408BFCDA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C3B49116-9440-40FC-8B32-CF6A297B8150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78C3FF17-A657-4787-94AC-CA540DD1186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30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No Lock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3D8E4F35-4CCA-48CA-BAFB-D62C19D6410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B039783-A5AA-4944-96DC-6250C32FBECE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5D30F6DA-C0D9-4E0C-980D-BDD375C2A043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5150B449-5CD5-4DE5-BB04-23F43589919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0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21(05/2023)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S_End_Eng VEH IN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  <p:sp>
        <p:nvSpPr>
          <p:cNvPr id="12" name="Espace réservé pour une image  4">
            <a:extLst>
              <a:ext uri="{FF2B5EF4-FFF2-40B4-BE49-F238E27FC236}">
                <a16:creationId xmlns:a16="http://schemas.microsoft.com/office/drawing/2014/main" id="{087D7724-8367-4BB0-ADF6-43A0161644D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EF4C7371-D71B-4C00-B8C9-969467725F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5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 1 photo pre pi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Espace réservé pour une image  4">
            <a:extLst>
              <a:ext uri="{FF2B5EF4-FFF2-40B4-BE49-F238E27FC236}">
                <a16:creationId xmlns:a16="http://schemas.microsoft.com/office/drawing/2014/main" id="{B1A1DDDF-19B5-4E35-8EB5-8211B52EE2D2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 wrap="square"/>
          <a:lstStyle/>
          <a:p>
            <a:endParaRPr lang="fr-FR"/>
          </a:p>
        </p:txBody>
      </p:sp>
      <p:sp>
        <p:nvSpPr>
          <p:cNvPr id="14" name="CasellaDiTesto 1">
            <a:extLst>
              <a:ext uri="{FF2B5EF4-FFF2-40B4-BE49-F238E27FC236}">
                <a16:creationId xmlns:a16="http://schemas.microsoft.com/office/drawing/2014/main" id="{9CD2E3FB-F8A7-4DC1-9AA2-13F860DFCA86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4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8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19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1CFF8A2D-9317-406B-805E-461F2D655BA9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BEC9B1E-1417-48DE-92FC-C06EE17FCE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68944C5E-4F54-4B15-9410-1E4A5033474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FDD39107-ACFB-4502-807F-71B9636415B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60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7107" y="9709136"/>
            <a:ext cx="703787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Encode Sans" pitchFamily="2" charset="0"/>
              </a:defRPr>
            </a:lvl1pPr>
          </a:lstStyle>
          <a:p>
            <a:fld id="{4967811C-CFBA-44AF-BBFF-C5099846BFC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Espace réservé du numéro de diapositive 1"/>
          <p:cNvSpPr txBox="1">
            <a:spLocks/>
          </p:cNvSpPr>
          <p:nvPr userDrawn="1"/>
        </p:nvSpPr>
        <p:spPr>
          <a:xfrm>
            <a:off x="188913" y="9642682"/>
            <a:ext cx="703787" cy="13849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67811C-CFBA-44AF-BBFF-C5099846BFC6}" type="slidenum">
              <a:rPr lang="it-IT" sz="1000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8" r:id="rId2"/>
    <p:sldLayoutId id="2147483680" r:id="rId3"/>
    <p:sldLayoutId id="2147483677" r:id="rId4"/>
    <p:sldLayoutId id="2147483689" r:id="rId5"/>
    <p:sldLayoutId id="2147483684" r:id="rId6"/>
    <p:sldLayoutId id="2147483696" r:id="rId7"/>
    <p:sldLayoutId id="2147483694" r:id="rId8"/>
    <p:sldLayoutId id="2147483691" r:id="rId9"/>
    <p:sldLayoutId id="2147483686" r:id="rId10"/>
    <p:sldLayoutId id="2147483695" r:id="rId11"/>
    <p:sldLayoutId id="214748368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 userDrawn="1">
          <p15:clr>
            <a:srgbClr val="F26B43"/>
          </p15:clr>
        </p15:guide>
        <p15:guide id="2" pos="119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orient="horz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D73EECA5-7BC2-4A72-B08F-77C64436F5A6}"/>
              </a:ext>
            </a:extLst>
          </p:cNvPr>
          <p:cNvSpPr txBox="1">
            <a:spLocks/>
          </p:cNvSpPr>
          <p:nvPr/>
        </p:nvSpPr>
        <p:spPr>
          <a:xfrm>
            <a:off x="197945" y="1648726"/>
            <a:ext cx="6480175" cy="1179810"/>
          </a:xfrm>
          <a:prstGeom prst="rect">
            <a:avLst/>
          </a:prstGeom>
        </p:spPr>
        <p:txBody>
          <a:bodyPr vert="horz" lIns="72000" tIns="0" rIns="72000" bIns="0" rtlCol="0" anchor="t" anchorCtr="0">
            <a:sp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it-IT" sz="10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b="1">
                <a:solidFill>
                  <a:srgbClr val="051A2B"/>
                </a:solidFill>
                <a:latin typeface="Century Gothic" panose="020B0502020202020204" pitchFamily="34" charset="0"/>
              </a:rPr>
              <a:t>Avantages standard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b="1">
                <a:solidFill>
                  <a:srgbClr val="051A2B"/>
                </a:solidFill>
                <a:latin typeface="Century Gothic" panose="020B0502020202020204" pitchFamily="34" charset="0"/>
              </a:rPr>
              <a:t>Client</a:t>
            </a:r>
            <a:r>
              <a:rPr lang="fr-FR">
                <a:latin typeface="Century Gothic" panose="020B0502020202020204" pitchFamily="34" charset="0"/>
              </a:rPr>
              <a:t> : Éviter les retours en atelier pour vice de fabrication. Faire réparer un véhicule correctement et conformément à sa demande à première vue. </a:t>
            </a:r>
          </a:p>
          <a:p>
            <a:pPr marL="177800" indent="-7937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b="1">
                <a:solidFill>
                  <a:srgbClr val="051A2B"/>
                </a:solidFill>
                <a:latin typeface="Century Gothic" panose="020B0502020202020204" pitchFamily="34" charset="0"/>
              </a:rPr>
              <a:t>Concessionnaire</a:t>
            </a:r>
            <a:r>
              <a:rPr lang="fr-FR">
                <a:latin typeface="Century Gothic" panose="020B0502020202020204" pitchFamily="34" charset="0"/>
              </a:rPr>
              <a:t> : Identifier et corriger la non-qualité avant le retour. Éviter les retours. Réduire la consommation de marge. -&gt;  FIX RIGHT FIRST TIME.</a:t>
            </a:r>
          </a:p>
          <a:p>
            <a:pPr marL="9842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</a:pPr>
            <a:endParaRPr lang="en-US" dirty="0">
              <a:latin typeface="Century Gothic" panose="020B0502020202020204" pitchFamily="34" charset="0"/>
            </a:endParaRPr>
          </a:p>
          <a:p>
            <a:pPr marL="98425" algn="just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</a:pPr>
            <a:r>
              <a:rPr lang="fr-FR" b="1">
                <a:solidFill>
                  <a:srgbClr val="051A2B"/>
                </a:solidFill>
                <a:latin typeface="Century Gothic" panose="020B0502020202020204" pitchFamily="34" charset="0"/>
              </a:rPr>
              <a:t>Principales fonctions concernées</a:t>
            </a:r>
            <a:r>
              <a:rPr lang="fr-FR">
                <a:latin typeface="Century Gothic" panose="020B0502020202020204" pitchFamily="34" charset="0"/>
              </a:rPr>
              <a:t> : Responsable après-vente, technicien, contrôleur qualité.</a:t>
            </a:r>
          </a:p>
        </p:txBody>
      </p:sp>
      <p:graphicFrame>
        <p:nvGraphicFramePr>
          <p:cNvPr id="14" name="Tableau 82">
            <a:extLst>
              <a:ext uri="{FF2B5EF4-FFF2-40B4-BE49-F238E27FC236}">
                <a16:creationId xmlns:a16="http://schemas.microsoft.com/office/drawing/2014/main" id="{236CA12A-BA1F-40AD-BD08-4C81325E7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687369"/>
              </p:ext>
            </p:extLst>
          </p:nvPr>
        </p:nvGraphicFramePr>
        <p:xfrm>
          <a:off x="197945" y="3224060"/>
          <a:ext cx="6480173" cy="4121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328000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729118">
                  <a:extLst>
                    <a:ext uri="{9D8B030D-6E8A-4147-A177-3AD203B41FA5}">
                      <a16:colId xmlns:a16="http://schemas.microsoft.com/office/drawing/2014/main" val="123053855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Maîtrise de soi et contrôle qualité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u="sng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1" u="sng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1</a:t>
                      </a:r>
                      <a:r>
                        <a:rPr lang="fr-FR" sz="1000" b="1" u="sng" baseline="30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er </a:t>
                      </a:r>
                      <a:r>
                        <a:rPr lang="fr-FR" sz="1000" b="1" u="sng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niveau de contrôle qualité</a:t>
                      </a: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 :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Autocontrôle du technicien tout au long des travaux avec formalisation sur l'ordre de réparation (vérification de chaque ligne de travail effectuée conformément à l'étiquette) et sur la liste de contrôle de l'inspection complète.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1" u="sng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2</a:t>
                      </a:r>
                      <a:r>
                        <a:rPr lang="fr-FR" sz="1000" b="1" u="sng" baseline="30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 </a:t>
                      </a:r>
                      <a:r>
                        <a:rPr lang="fr-FR" sz="1000" b="1" u="sng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niveau de contrôle qualité</a:t>
                      </a: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 :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Contrôle qualité effectué par une personne désignée par le responsable après-vente (p. ex., le chef d'atelier...).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Contrôle de la qualité formalisé sur l'ordre de réparation et sur la liste de contrôle de l'inspection rapide du véhicule détaillant les contrôles : documentaires, statiques et dynamiques.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contrôle qualité doit être effectué en vérifiant l'ordre de réparation, le véhicule dans son intégralité et pas seulement la réparation effectuée, la documentation remise à la réception. La voiture doit être en parfait état lorsqu'elle est restituée au client.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1" u="sng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cas de reprise</a:t>
                      </a: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 :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sauf surcharge de travail, compétence, le contrôleur qualité demande au technicien qui a travaillé en amont sur le véhicule d’appliquer le correctif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 patch et la cause première sont formalisés dans une fiche pour définir un plan d’action, si nécessaire.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4288" marR="5080" lvl="0" indent="-88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sp>
        <p:nvSpPr>
          <p:cNvPr id="9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08 |	CONTRÔLE QUALITÉ AVANT 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		LIVRAISON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C5A368A-1051-45C1-B807-75B6B7D09BFE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C72F3C-199C-4923-9D38-8F2164ECAB6D}"/>
              </a:ext>
            </a:extLst>
          </p:cNvPr>
          <p:cNvGrpSpPr/>
          <p:nvPr/>
        </p:nvGrpSpPr>
        <p:grpSpPr>
          <a:xfrm>
            <a:off x="6216146" y="799860"/>
            <a:ext cx="437614" cy="503741"/>
            <a:chOff x="6216146" y="799860"/>
            <a:chExt cx="437614" cy="503741"/>
          </a:xfrm>
        </p:grpSpPr>
        <p:pic>
          <p:nvPicPr>
            <p:cNvPr id="16" name="Google Shape;313;g10060643b86_0_182">
              <a:extLst>
                <a:ext uri="{FF2B5EF4-FFF2-40B4-BE49-F238E27FC236}">
                  <a16:creationId xmlns:a16="http://schemas.microsoft.com/office/drawing/2014/main" id="{7F8C0995-8C81-457A-A9C0-93323896FA34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3CE1FA2-7E96-4128-9565-851FEB54ECB3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7679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au 82">
            <a:extLst>
              <a:ext uri="{FF2B5EF4-FFF2-40B4-BE49-F238E27FC236}">
                <a16:creationId xmlns:a16="http://schemas.microsoft.com/office/drawing/2014/main" id="{0F002A96-433B-481E-BEAE-D3332DBDB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253481"/>
              </p:ext>
            </p:extLst>
          </p:nvPr>
        </p:nvGraphicFramePr>
        <p:xfrm>
          <a:off x="189000" y="7137540"/>
          <a:ext cx="6480176" cy="227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68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2894618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391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2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03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7020"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Animation des contrôles qualité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880575"/>
                  </a:ext>
                </a:extLst>
              </a:tr>
              <a:tr h="600720">
                <a:tc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Effectué par le responsable après-vente.</a:t>
                      </a:r>
                    </a:p>
                    <a:p>
                      <a:pPr marL="1270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Suivre au quotidien ses indicateurs qualité </a:t>
                      </a:r>
                    </a:p>
                    <a:p>
                      <a:pPr marL="1270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Vérifier quelques fichiers afin de s’assurer que le processus de contrôle qualité est appliqué et efficace. Rappeler que 100 % des réparations du véhicule doivent être couvertes par un contrôle qualité.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82062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Documents à utiliser pour les vérifications :</a:t>
                      </a:r>
                    </a:p>
                    <a:p>
                      <a:pPr marL="1841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Dossiers complets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Fréquence des contrôles qualité :</a:t>
                      </a:r>
                    </a:p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Minimum 2/semaine pour les véhicules déjà contrôlés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assurer l’animation des retours et reprises d’atelier en définissant des plans d’action avec suivi, permettant d’éliminer toute récidive.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indent="-74613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au 82">
            <a:extLst>
              <a:ext uri="{FF2B5EF4-FFF2-40B4-BE49-F238E27FC236}">
                <a16:creationId xmlns:a16="http://schemas.microsoft.com/office/drawing/2014/main" id="{00F41F42-726F-450E-9920-B3A1F5F1A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700045"/>
              </p:ext>
            </p:extLst>
          </p:nvPr>
        </p:nvGraphicFramePr>
        <p:xfrm>
          <a:off x="189000" y="6268013"/>
          <a:ext cx="6480000" cy="772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672419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375581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00738">
                <a:tc>
                  <a:txBody>
                    <a:bodyPr/>
                    <a:lstStyle/>
                    <a:p>
                      <a:pPr marL="1270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Spécificité des véhicules électriques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501519"/>
                  </a:ext>
                </a:extLst>
              </a:tr>
              <a:tr h="437707">
                <a:tc>
                  <a:txBody>
                    <a:bodyPr/>
                    <a:lstStyle/>
                    <a:p>
                      <a:pPr marL="184150" marR="5080" indent="-17145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Charge du véhicule si le niveau de la batterie est inférieur à 70 %</a:t>
                      </a:r>
                    </a:p>
                    <a:p>
                      <a:pPr marL="12700" marR="508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Rappel : la charge n'affecte pas l'heure de retour du véhicule convenue avec le client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162513"/>
                  </a:ext>
                </a:extLst>
              </a:tr>
            </a:tbl>
          </a:graphicData>
        </a:graphic>
      </p:graphicFrame>
      <p:sp>
        <p:nvSpPr>
          <p:cNvPr id="7" name="Google Shape;193;gf8625c84ea_1_250"/>
          <p:cNvSpPr/>
          <p:nvPr/>
        </p:nvSpPr>
        <p:spPr>
          <a:xfrm>
            <a:off x="-26" y="705000"/>
            <a:ext cx="6858026" cy="697637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08 |	CONTRÔLE QUALITÉ AVANT </a:t>
            </a:r>
          </a:p>
          <a:p>
            <a:pPr marL="228600" lvl="0">
              <a:buClr>
                <a:srgbClr val="000000"/>
              </a:buClr>
              <a:buSzPts val="1960"/>
            </a:pPr>
            <a:r>
              <a:rPr lang="fr-FR" sz="240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		LIVRAISON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9DC42A6-D0A8-45A4-B5DD-2C75E9A0AAA5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B2736060-4594-4ED6-B7DF-52615930F2DF}"/>
              </a:ext>
            </a:extLst>
          </p:cNvPr>
          <p:cNvGrpSpPr/>
          <p:nvPr/>
        </p:nvGrpSpPr>
        <p:grpSpPr>
          <a:xfrm>
            <a:off x="6216146" y="799860"/>
            <a:ext cx="437614" cy="503741"/>
            <a:chOff x="6216146" y="799860"/>
            <a:chExt cx="437614" cy="503741"/>
          </a:xfrm>
        </p:grpSpPr>
        <p:pic>
          <p:nvPicPr>
            <p:cNvPr id="17" name="Google Shape;313;g10060643b86_0_182">
              <a:extLst>
                <a:ext uri="{FF2B5EF4-FFF2-40B4-BE49-F238E27FC236}">
                  <a16:creationId xmlns:a16="http://schemas.microsoft.com/office/drawing/2014/main" id="{210533E0-5937-4675-8FC9-A3A134EDA278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725C7FC3-F55A-4461-AFEB-DF828DF2237C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00B11D31-BABB-CD6C-D920-F3B72B4C7092}"/>
              </a:ext>
            </a:extLst>
          </p:cNvPr>
          <p:cNvSpPr txBox="1"/>
          <p:nvPr/>
        </p:nvSpPr>
        <p:spPr>
          <a:xfrm>
            <a:off x="206952" y="5802168"/>
            <a:ext cx="6480161" cy="230832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900" i="1">
                <a:latin typeface="Century Gothic" panose="020B0502020202020204" pitchFamily="34" charset="0"/>
              </a:rPr>
              <a:t>Documentation d’accompagnement : </a:t>
            </a:r>
            <a:r>
              <a:rPr lang="fr-FR" sz="900" b="1" i="1">
                <a:solidFill>
                  <a:srgbClr val="0070C0"/>
                </a:solidFill>
                <a:latin typeface="Century Gothic" panose="020B0502020202020204" pitchFamily="34" charset="0"/>
              </a:rPr>
              <a:t>Liste de contrôle rapide pour l'inspection des véhicules </a:t>
            </a:r>
          </a:p>
        </p:txBody>
      </p:sp>
      <p:graphicFrame>
        <p:nvGraphicFramePr>
          <p:cNvPr id="4" name="Tableau 82">
            <a:extLst>
              <a:ext uri="{FF2B5EF4-FFF2-40B4-BE49-F238E27FC236}">
                <a16:creationId xmlns:a16="http://schemas.microsoft.com/office/drawing/2014/main" id="{C3B22D21-AE24-52D5-167F-446A9845B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445927"/>
              </p:ext>
            </p:extLst>
          </p:nvPr>
        </p:nvGraphicFramePr>
        <p:xfrm>
          <a:off x="188862" y="1685561"/>
          <a:ext cx="6480249" cy="4131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60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3680988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216003">
                  <a:extLst>
                    <a:ext uri="{9D8B030D-6E8A-4147-A177-3AD203B41FA5}">
                      <a16:colId xmlns:a16="http://schemas.microsoft.com/office/drawing/2014/main" val="3096861839"/>
                    </a:ext>
                  </a:extLst>
                </a:gridCol>
                <a:gridCol w="1368015">
                  <a:extLst>
                    <a:ext uri="{9D8B030D-6E8A-4147-A177-3AD203B41FA5}">
                      <a16:colId xmlns:a16="http://schemas.microsoft.com/office/drawing/2014/main" val="254164735"/>
                    </a:ext>
                  </a:extLst>
                </a:gridCol>
                <a:gridCol w="792183">
                  <a:extLst>
                    <a:ext uri="{9D8B030D-6E8A-4147-A177-3AD203B41FA5}">
                      <a16:colId xmlns:a16="http://schemas.microsoft.com/office/drawing/2014/main" val="3478334564"/>
                    </a:ext>
                  </a:extLst>
                </a:gridCol>
              </a:tblGrid>
              <a:tr h="355233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Contrôle qualité selon chaque type d'intervention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algn="l"/>
                      <a:r>
                        <a:rPr lang="fr-FR" sz="1000" b="1" noProof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Entretien/entretien</a:t>
                      </a:r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rtl="0"/>
                      <a:endParaRPr lang="fr-FR" sz="10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Documents à utiliser :</a:t>
                      </a:r>
                    </a:p>
                    <a:p>
                      <a:pPr marL="184150" marR="508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  <a:sym typeface="Wingdings" panose="05000000000000000000" pitchFamily="2" charset="2"/>
                        </a:rPr>
                        <a:t>Technicien  Liste d’inspection complète</a:t>
                      </a:r>
                    </a:p>
                    <a:p>
                      <a:pPr marL="184150" marR="5080" lvl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  <a:sym typeface="Wingdings" panose="05000000000000000000" pitchFamily="2" charset="2"/>
                        </a:rPr>
                        <a:t>Contrôleur qualité  Ordre de réparation et liste d’inspection rapide du véhicule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Fréquence des contrôles qualité :</a:t>
                      </a:r>
                    </a:p>
                    <a:p>
                      <a:pPr marL="184150" marR="508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100 % des interventions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502857"/>
                  </a:ext>
                </a:extLst>
              </a:tr>
              <a:tr h="331966">
                <a:tc gridSpan="2">
                  <a:txBody>
                    <a:bodyPr/>
                    <a:lstStyle/>
                    <a:p>
                      <a:pPr marL="0" algn="l"/>
                      <a:r>
                        <a:rPr lang="fr-FR" sz="1000" b="1" noProof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Diagnostics/Autres interventions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971015"/>
                  </a:ext>
                </a:extLst>
              </a:tr>
              <a:tr h="785777">
                <a:tc>
                  <a:txBody>
                    <a:bodyPr/>
                    <a:lstStyle/>
                    <a:p>
                      <a:pPr marL="0" algn="l" rtl="0"/>
                      <a:endParaRPr lang="fr-FR" sz="10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Documents à utiliser :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  <a:sym typeface="Wingdings" panose="05000000000000000000" pitchFamily="2" charset="2"/>
                        </a:rPr>
                        <a:t>Contrôleur qualité  Liste de contrôle de réception du véhicule + bilan diagnostic + gamme de réparation + Ordre de réparation et Liste de contrôle d’inspection rapide du véhicule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Fréquence des contrôles qualité 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100 % des interventions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495627"/>
                  </a:ext>
                </a:extLst>
              </a:tr>
              <a:tr h="240611">
                <a:tc gridSpan="2">
                  <a:txBody>
                    <a:bodyPr/>
                    <a:lstStyle/>
                    <a:p>
                      <a:pPr marL="0" algn="l"/>
                      <a:r>
                        <a:rPr lang="fr-FR" sz="1000" b="1" noProof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Carrosserie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994600"/>
                  </a:ext>
                </a:extLst>
              </a:tr>
              <a:tr h="453157">
                <a:tc>
                  <a:txBody>
                    <a:bodyPr/>
                    <a:lstStyle/>
                    <a:p>
                      <a:pPr marL="0" algn="l" rtl="0"/>
                      <a:endParaRPr lang="fr-FR" sz="10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Documents à utiliser :</a:t>
                      </a:r>
                    </a:p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  <a:sym typeface="Wingdings" panose="05000000000000000000" pitchFamily="2" charset="2"/>
                        </a:rPr>
                        <a:t>Formulaire  de contrôle continu des travaux du technicien</a:t>
                      </a:r>
                    </a:p>
                    <a:p>
                      <a:pPr marL="86995" marR="5080" lvl="0" indent="-74295" algn="just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  <a:sym typeface="Wingdings" panose="05000000000000000000" pitchFamily="2" charset="2"/>
                        </a:rPr>
                        <a:t> Contrôleur qualité  Ordre de réparation et </a:t>
                      </a:r>
                      <a:r>
                        <a:rPr lang="fr-FR" sz="1000" b="0" i="0" u="none" strike="noStrike" noProof="0"/>
                        <a:t>liste d’inspection rapide du véhicule</a:t>
                      </a:r>
                    </a:p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5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Fréquence des contrôles qualité :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100 % des interventions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198734"/>
                  </a:ext>
                </a:extLst>
              </a:tr>
              <a:tr h="116862">
                <a:tc gridSpan="5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 chef d’atelier doit vérifier le travail de son personnel en appliquant un contrôle qualité supplémentaire sur 5 % des voitures réparées.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2700" marR="508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Encode Sans" pitchFamily="2" charset="0"/>
                          <a:ea typeface="+mn-ea"/>
                          <a:cs typeface="Arial"/>
                        </a:rPr>
                        <a:t>Le chef d’atelier doit vérifier le travail de son personnel en appliquant un contrôle qualité supplémentaire sur 5 % des voitures réparées</a:t>
                      </a:r>
                    </a:p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7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7313" marR="5080" lvl="0" indent="-74613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Encode Sans" pitchFamily="2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6438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79849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I OFFICE" val="ruMgQ1wU"/>
  <p:tag name="ARTICULATE_SLIDE_COUNT" val="42"/>
  <p:tag name="ARTICULATE_PROJECT_OPEN" val="0"/>
  <p:tag name="ISPRING_RESOURCE_PATHS_HASH_2" val="eb6d61c6a9b7be9f37dad6b24da638289d99c1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STELLANTIS">
      <a:dk1>
        <a:sysClr val="windowText" lastClr="000000"/>
      </a:dk1>
      <a:lt1>
        <a:sysClr val="window" lastClr="FFFFFF"/>
      </a:lt1>
      <a:dk2>
        <a:srgbClr val="D0CECE"/>
      </a:dk2>
      <a:lt2>
        <a:srgbClr val="E7E6E6"/>
      </a:lt2>
      <a:accent1>
        <a:srgbClr val="243782"/>
      </a:accent1>
      <a:accent2>
        <a:srgbClr val="D85935"/>
      </a:accent2>
      <a:accent3>
        <a:srgbClr val="282B34"/>
      </a:accent3>
      <a:accent4>
        <a:srgbClr val="ECA935"/>
      </a:accent4>
      <a:accent5>
        <a:srgbClr val="5B9BD5"/>
      </a:accent5>
      <a:accent6>
        <a:srgbClr val="43AAA0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C393D56CAC4DBF623AE1DD5B2851" ma:contentTypeVersion="4" ma:contentTypeDescription="Crée un document." ma:contentTypeScope="" ma:versionID="f425dbd753fe5c2eac1503e3861179be">
  <xsd:schema xmlns:xsd="http://www.w3.org/2001/XMLSchema" xmlns:xs="http://www.w3.org/2001/XMLSchema" xmlns:p="http://schemas.microsoft.com/office/2006/metadata/properties" xmlns:ns2="8d36e147-5122-4e1e-a538-67dd3983abcc" xmlns:ns3="3bfda894-21c2-4d4e-8a68-350d0905acfb" targetNamespace="http://schemas.microsoft.com/office/2006/metadata/properties" ma:root="true" ma:fieldsID="1994c3e18af78e56cd4660da9c3f1b9a" ns2:_="" ns3:_="">
    <xsd:import namespace="8d36e147-5122-4e1e-a538-67dd3983abcc"/>
    <xsd:import namespace="3bfda894-21c2-4d4e-8a68-350d0905a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6e147-5122-4e1e-a538-67dd3983a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da894-21c2-4d4e-8a68-350d0905a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8C0190-A0B8-40FC-9947-0356330A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6e147-5122-4e1e-a538-67dd3983abcc"/>
    <ds:schemaRef ds:uri="3bfda894-21c2-4d4e-8a68-350d0905a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E2B97B-C9D7-45EA-A1A2-FECBAF935B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3B2BA-BFEE-4924-A99E-6782CED4F3A6}">
  <ds:schemaRefs>
    <ds:schemaRef ds:uri="http://schemas.microsoft.com/office/infopath/2007/PartnerControls"/>
    <ds:schemaRef ds:uri="f5b2d28e-3a5d-4d5c-9ab9-9476d26bab8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448e63-898e-4e61-a074-fcd673e099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19598</TotalTime>
  <Words>569</Words>
  <Application>Microsoft Office PowerPoint</Application>
  <PresentationFormat>A4 (21x29,7 cm)</PresentationFormat>
  <Paragraphs>60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Encode Sans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Gariglio</dc:creator>
  <cp:lastModifiedBy>TERESA MARSICOVETERE</cp:lastModifiedBy>
  <cp:revision>422</cp:revision>
  <dcterms:created xsi:type="dcterms:W3CDTF">2021-10-21T09:29:49Z</dcterms:created>
  <dcterms:modified xsi:type="dcterms:W3CDTF">2023-04-28T17:42:36Z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FA1B87BE-9B72-40ED-8097-BBCB365B1EF4</vt:lpwstr>
  </property>
  <property fmtid="{D5CDD505-2E9C-101B-9397-08002B2CF9AE}" pid="3" name="ArticulatePath">
    <vt:lpwstr>AFTERSALES_BOOK SOS STELLANTIS_EN_PREMIUM - KOINE-Lisa_ok</vt:lpwstr>
  </property>
  <property fmtid="{D5CDD505-2E9C-101B-9397-08002B2CF9AE}" pid="4" name="MSIP_Label_2fd53d93-3f4c-4b90-b511-bd6bdbb4fba9_Enabled">
    <vt:lpwstr>true</vt:lpwstr>
  </property>
  <property fmtid="{D5CDD505-2E9C-101B-9397-08002B2CF9AE}" pid="5" name="MSIP_Label_2fd53d93-3f4c-4b90-b511-bd6bdbb4fba9_SetDate">
    <vt:lpwstr>2021-10-27T08:48:21Z</vt:lpwstr>
  </property>
  <property fmtid="{D5CDD505-2E9C-101B-9397-08002B2CF9AE}" pid="6" name="MSIP_Label_2fd53d93-3f4c-4b90-b511-bd6bdbb4fba9_Method">
    <vt:lpwstr>Standard</vt:lpwstr>
  </property>
  <property fmtid="{D5CDD505-2E9C-101B-9397-08002B2CF9AE}" pid="7" name="MSIP_Label_2fd53d93-3f4c-4b90-b511-bd6bdbb4fba9_Name">
    <vt:lpwstr>2fd53d93-3f4c-4b90-b511-bd6bdbb4fba9</vt:lpwstr>
  </property>
  <property fmtid="{D5CDD505-2E9C-101B-9397-08002B2CF9AE}" pid="8" name="MSIP_Label_2fd53d93-3f4c-4b90-b511-bd6bdbb4fba9_SiteId">
    <vt:lpwstr>d852d5cd-724c-4128-8812-ffa5db3f8507</vt:lpwstr>
  </property>
  <property fmtid="{D5CDD505-2E9C-101B-9397-08002B2CF9AE}" pid="9" name="MSIP_Label_2fd53d93-3f4c-4b90-b511-bd6bdbb4fba9_ActionId">
    <vt:lpwstr>07aaa458-6c8d-4016-a7c9-03b2a6e16d26</vt:lpwstr>
  </property>
  <property fmtid="{D5CDD505-2E9C-101B-9397-08002B2CF9AE}" pid="10" name="MSIP_Label_2fd53d93-3f4c-4b90-b511-bd6bdbb4fba9_ContentBits">
    <vt:lpwstr>0</vt:lpwstr>
  </property>
  <property fmtid="{D5CDD505-2E9C-101B-9397-08002B2CF9AE}" pid="11" name="ContentTypeId">
    <vt:lpwstr>0x0101008820C393D56CAC4DBF623AE1DD5B2851</vt:lpwstr>
  </property>
</Properties>
</file>