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89" r:id="rId5"/>
    <p:sldId id="290" r:id="rId6"/>
  </p:sldIdLst>
  <p:sldSz cx="6858000" cy="9906000" type="A4"/>
  <p:notesSz cx="6858000" cy="9144000"/>
  <p:custDataLst>
    <p:tags r:id="rId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28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4" orient="horz" pos="6023">
          <p15:clr>
            <a:srgbClr val="A4A3A4"/>
          </p15:clr>
        </p15:guide>
        <p15:guide id="5" pos="119">
          <p15:clr>
            <a:srgbClr val="A4A3A4"/>
          </p15:clr>
        </p15:guide>
        <p15:guide id="6" pos="4201">
          <p15:clr>
            <a:srgbClr val="A4A3A4"/>
          </p15:clr>
        </p15:guide>
        <p15:guide id="7" orient="horz" pos="94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A2B"/>
    <a:srgbClr val="A9ADB8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1" autoAdjust="0"/>
    <p:restoredTop sz="94660"/>
  </p:normalViewPr>
  <p:slideViewPr>
    <p:cSldViewPr showGuides="1">
      <p:cViewPr varScale="1">
        <p:scale>
          <a:sx n="57" d="100"/>
          <a:sy n="57" d="100"/>
        </p:scale>
        <p:origin x="2765" y="67"/>
      </p:cViewPr>
      <p:guideLst>
        <p:guide orient="horz" pos="1228"/>
        <p:guide pos="2160"/>
        <p:guide orient="horz" pos="6023"/>
        <p:guide pos="119"/>
        <p:guide pos="4201"/>
        <p:guide orient="horz" pos="9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10" y="-108"/>
      </p:cViewPr>
      <p:guideLst>
        <p:guide orient="horz" pos="2880"/>
        <p:guide pos="2160"/>
      </p:guideLst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E71FC-4183-43DF-88B3-A9BC281E445A}" type="datetimeFigureOut">
              <a:rPr lang="it-IT" smtClean="0"/>
              <a:t>28/04/2023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D1ED98-FA9E-4394-8F56-F988971D71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897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2E87A-87EE-463E-B0AB-BAAEAB8C14E2}" type="datetimeFigureOut">
              <a:rPr lang="it-IT" smtClean="0"/>
              <a:t>28/04/2023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51433-EB0B-4006-A1D4-BDCC31C7F8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478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_Start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71DCA02-C939-4A2B-AE95-A26BC7DE25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208"/>
          <a:stretch/>
        </p:blipFill>
        <p:spPr>
          <a:xfrm>
            <a:off x="0" y="-372221"/>
            <a:ext cx="6858000" cy="1027822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EA0F036-6C0E-4ECF-B061-A3D6CEC081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243782"/>
              </a:clrFrom>
              <a:clrTo>
                <a:srgbClr val="24378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981" y="375432"/>
            <a:ext cx="4896036" cy="15602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36079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Photo_Multi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space réservé pour une image  4">
            <a:extLst>
              <a:ext uri="{FF2B5EF4-FFF2-40B4-BE49-F238E27FC236}">
                <a16:creationId xmlns:a16="http://schemas.microsoft.com/office/drawing/2014/main" id="{B45574D3-21C7-474C-8633-604DAECC72F7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5445000" y="6249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21" name="Espace réservé pour une image  4">
            <a:extLst>
              <a:ext uri="{FF2B5EF4-FFF2-40B4-BE49-F238E27FC236}">
                <a16:creationId xmlns:a16="http://schemas.microsoft.com/office/drawing/2014/main" id="{332BEDC6-D925-4855-BBE0-E4308B592BCA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5699100" y="4737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9CCB2C3A-2E51-496F-838B-852FC49A27AC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5694275" y="3152737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61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7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2FA9C60B-7C16-4225-B2D6-AD58AF062B3B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C2BD5431-821F-4669-BFFB-769A4AE3745F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07F94C87-D1E6-4AA1-B026-92DE0A7EB9A8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" name="Espace réservé pour une image  4">
            <a:extLst>
              <a:ext uri="{FF2B5EF4-FFF2-40B4-BE49-F238E27FC236}">
                <a16:creationId xmlns:a16="http://schemas.microsoft.com/office/drawing/2014/main" id="{526819B1-F8F1-4602-9CD6-83F817C1C652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5685375" y="8005575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24" name="Espace réservé pour une image  4">
            <a:extLst>
              <a:ext uri="{FF2B5EF4-FFF2-40B4-BE49-F238E27FC236}">
                <a16:creationId xmlns:a16="http://schemas.microsoft.com/office/drawing/2014/main" id="{036FA9D8-0C4E-49B3-921F-3BF473046F9E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3861000" y="6249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25" name="Espace réservé pour une image  4">
            <a:extLst>
              <a:ext uri="{FF2B5EF4-FFF2-40B4-BE49-F238E27FC236}">
                <a16:creationId xmlns:a16="http://schemas.microsoft.com/office/drawing/2014/main" id="{CA9ED661-DB57-4B1E-89B4-B325B804CCCD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2204375" y="6249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26" name="Espace réservé pour une image  4">
            <a:extLst>
              <a:ext uri="{FF2B5EF4-FFF2-40B4-BE49-F238E27FC236}">
                <a16:creationId xmlns:a16="http://schemas.microsoft.com/office/drawing/2014/main" id="{02DC551E-1CE6-4C64-9295-98F4ABCB66F4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>
          <a:xfrm>
            <a:off x="601325" y="6249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17" name="CasellaDiTesto 1">
            <a:extLst>
              <a:ext uri="{FF2B5EF4-FFF2-40B4-BE49-F238E27FC236}">
                <a16:creationId xmlns:a16="http://schemas.microsoft.com/office/drawing/2014/main" id="{B505278A-2A39-4D28-AFF8-46F06F1F1EAF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5561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Photo_RETOU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space réservé pour une image  4">
            <a:extLst>
              <a:ext uri="{FF2B5EF4-FFF2-40B4-BE49-F238E27FC236}">
                <a16:creationId xmlns:a16="http://schemas.microsoft.com/office/drawing/2014/main" id="{332BEDC6-D925-4855-BBE0-E4308B592BCA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5699100" y="4737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9CCB2C3A-2E51-496F-838B-852FC49A27AC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5694275" y="3152737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61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7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2FA9C60B-7C16-4225-B2D6-AD58AF062B3B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C2BD5431-821F-4669-BFFB-769A4AE3745F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07F94C87-D1E6-4AA1-B026-92DE0A7EB9A8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" name="CasellaDiTesto 1">
            <a:extLst>
              <a:ext uri="{FF2B5EF4-FFF2-40B4-BE49-F238E27FC236}">
                <a16:creationId xmlns:a16="http://schemas.microsoft.com/office/drawing/2014/main" id="{E0EB25B9-75CA-4291-958D-632C74E41E12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4503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Photo_Single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8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9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0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bject 2">
            <a:extLst>
              <a:ext uri="{FF2B5EF4-FFF2-40B4-BE49-F238E27FC236}">
                <a16:creationId xmlns:a16="http://schemas.microsoft.com/office/drawing/2014/main" id="{70E7B5DE-9DD0-4FA8-A2E3-EF350889841B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7" name="Google Shape;102;g100978f6af3_0_55">
            <a:extLst>
              <a:ext uri="{FF2B5EF4-FFF2-40B4-BE49-F238E27FC236}">
                <a16:creationId xmlns:a16="http://schemas.microsoft.com/office/drawing/2014/main" id="{0EEA5C12-A466-439F-A6CD-AB9A7C681D59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" name="CasellaDiTesto 1">
            <a:extLst>
              <a:ext uri="{FF2B5EF4-FFF2-40B4-BE49-F238E27FC236}">
                <a16:creationId xmlns:a16="http://schemas.microsoft.com/office/drawing/2014/main" id="{6F93F7C1-DAD5-4F36-B26B-68E500F34885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311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_End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71DCA02-C939-4A2B-AE95-A26BC7DE25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208"/>
          <a:stretch/>
        </p:blipFill>
        <p:spPr>
          <a:xfrm>
            <a:off x="0" y="-372221"/>
            <a:ext cx="6858000" cy="1027822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EA0F036-6C0E-4ECF-B061-A3D6CEC081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243782"/>
              </a:clrFrom>
              <a:clrTo>
                <a:srgbClr val="24378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981" y="7928725"/>
            <a:ext cx="4896036" cy="15602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47530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°_Cover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2">
            <a:extLst>
              <a:ext uri="{FF2B5EF4-FFF2-40B4-BE49-F238E27FC236}">
                <a16:creationId xmlns:a16="http://schemas.microsoft.com/office/drawing/2014/main" id="{E7881E9E-7D94-4D89-9F0E-2B8DA1358877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8" name="Rectangle 32">
            <a:extLst>
              <a:ext uri="{FF2B5EF4-FFF2-40B4-BE49-F238E27FC236}">
                <a16:creationId xmlns:a16="http://schemas.microsoft.com/office/drawing/2014/main" id="{05F7D22F-0195-4B73-8F0A-C1FAD08CE4EB}"/>
              </a:ext>
            </a:extLst>
          </p:cNvPr>
          <p:cNvSpPr/>
          <p:nvPr userDrawn="1"/>
        </p:nvSpPr>
        <p:spPr bwMode="gray">
          <a:xfrm>
            <a:off x="0" y="0"/>
            <a:ext cx="6858000" cy="1284184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96734E0-414B-45AA-BAF2-985604FD6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4" y="2874776"/>
            <a:ext cx="6480174" cy="1588127"/>
          </a:xfrm>
        </p:spPr>
        <p:txBody>
          <a:bodyPr>
            <a:spAutoFit/>
          </a:bodyPr>
          <a:lstStyle>
            <a:lvl1pPr algn="ctr">
              <a:defRPr lang="it-IT" sz="3600" b="1" kern="1200" cap="all" baseline="0" dirty="0">
                <a:solidFill>
                  <a:srgbClr val="243783"/>
                </a:solidFill>
                <a:latin typeface="Encode Sans" pitchFamily="2" charset="0"/>
                <a:ea typeface="+mn-ea"/>
                <a:cs typeface="+mn-cs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233FCE7B-4407-4330-B3DD-33912FD3AC31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7" name="Google Shape;102;g100978f6af3_0_55">
            <a:extLst>
              <a:ext uri="{FF2B5EF4-FFF2-40B4-BE49-F238E27FC236}">
                <a16:creationId xmlns:a16="http://schemas.microsoft.com/office/drawing/2014/main" id="{4EFA811F-96FA-41AD-9E8E-1019670C43D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algn="r">
              <a:buSzPts val="1000"/>
            </a:pPr>
            <a:fld id="{00000000-1234-1234-1234-123412341234}" type="slidenum">
              <a:rPr lang="en-US" sz="1000" smtClean="0">
                <a:latin typeface="Century Gothic"/>
                <a:ea typeface="Century Gothic"/>
                <a:cs typeface="Century Gothic"/>
                <a:sym typeface="Century Gothic"/>
              </a:rPr>
              <a:pPr algn="r">
                <a:buSzPts val="1000"/>
              </a:pPr>
              <a:t>‹N›</a:t>
            </a:fld>
            <a:endParaRPr lang="en-US" sz="100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CasellaDiTesto 1">
            <a:extLst>
              <a:ext uri="{FF2B5EF4-FFF2-40B4-BE49-F238E27FC236}">
                <a16:creationId xmlns:a16="http://schemas.microsoft.com/office/drawing/2014/main" id="{362746CB-2AD1-42CF-A981-A85E8B97B9E2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1480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1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2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24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490D9F43-5CBF-4399-8740-A001AAA157A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C002ABAC-DDEA-4800-8702-96EA408BFCDA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C3B49116-9440-40FC-8B32-CF6A297B8150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CasellaDiTesto 1">
            <a:extLst>
              <a:ext uri="{FF2B5EF4-FFF2-40B4-BE49-F238E27FC236}">
                <a16:creationId xmlns:a16="http://schemas.microsoft.com/office/drawing/2014/main" id="{78C3FF17-A657-4787-94AC-CA540DD11869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330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No Lock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8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9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0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3D8E4F35-4CCA-48CA-BAFB-D62C19D6410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B039783-A5AA-4944-96DC-6250C32FBECE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5D30F6DA-C0D9-4E0C-980D-BDD375C2A043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>
              <a:buSzPts val="1000"/>
            </a:pPr>
            <a:fld id="{00000000-1234-1234-1234-123412341234}" type="slidenum">
              <a:rPr lang="en-US" sz="1000" smtClean="0">
                <a:latin typeface="Century Gothic"/>
                <a:ea typeface="Century Gothic"/>
                <a:cs typeface="Century Gothic"/>
                <a:sym typeface="Century Gothic"/>
              </a:rPr>
              <a:pPr algn="r">
                <a:buSzPts val="1000"/>
              </a:pPr>
              <a:t>‹N›</a:t>
            </a:fld>
            <a:endParaRPr lang="en-US" sz="100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CasellaDiTesto 1">
            <a:extLst>
              <a:ext uri="{FF2B5EF4-FFF2-40B4-BE49-F238E27FC236}">
                <a16:creationId xmlns:a16="http://schemas.microsoft.com/office/drawing/2014/main" id="{5150B449-5CD5-4DE5-BB04-23F435899199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2072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End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CB405FDE-303C-42F4-AAB5-38941278A48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solidFill>
                <a:schemeClr val="bg1"/>
              </a:solidFill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DC5F99A-E8A2-4128-BB5B-84FA9D86BE69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4C968931-0506-4FEB-88CC-A4099AC3F11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" name="CasellaDiTesto 1">
            <a:extLst>
              <a:ext uri="{FF2B5EF4-FFF2-40B4-BE49-F238E27FC236}">
                <a16:creationId xmlns:a16="http://schemas.microsoft.com/office/drawing/2014/main" id="{181948A2-DDD9-4613-BE38-AEA9CD1EE223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1 (05/2023)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2936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S_End_Eng VEH INS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CB405FDE-303C-42F4-AAB5-38941278A48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solidFill>
                <a:schemeClr val="bg1"/>
              </a:solidFill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DC5F99A-E8A2-4128-BB5B-84FA9D86BE69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4C968931-0506-4FEB-88CC-A4099AC3F11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12FA50FC-6C47-47B2-85EB-E1957AAEB93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16539312"/>
              </p:ext>
            </p:extLst>
          </p:nvPr>
        </p:nvGraphicFramePr>
        <p:xfrm>
          <a:off x="168186" y="9082354"/>
          <a:ext cx="6495101" cy="3939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7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920120111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Dealership</a:t>
                      </a:r>
                      <a:r>
                        <a:rPr lang="fr-FR" sz="800" b="1" spc="-5" baseline="0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lang="fr-FR" sz="800" b="1" spc="-5" baseline="0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Director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Aftersales</a:t>
                      </a:r>
                      <a:r>
                        <a:rPr lang="fr-FR"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Manager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Applied</a:t>
                      </a:r>
                      <a:r>
                        <a:rPr lang="fr-FR"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by</a:t>
                      </a:r>
                      <a:endParaRPr sz="800" b="1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46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N</a:t>
                      </a: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ame</a:t>
                      </a: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/ </a:t>
                      </a: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Date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/</a:t>
                      </a:r>
                      <a:r>
                        <a:rPr sz="800" b="1" spc="-4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Signature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71120" marB="0">
                    <a:lnL w="6350">
                      <a:noFill/>
                      <a:prstDash val="soli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object 30">
            <a:extLst>
              <a:ext uri="{FF2B5EF4-FFF2-40B4-BE49-F238E27FC236}">
                <a16:creationId xmlns:a16="http://schemas.microsoft.com/office/drawing/2014/main" id="{129954F5-F68A-43A3-9D5A-C6C9AC3F9DEC}"/>
              </a:ext>
            </a:extLst>
          </p:cNvPr>
          <p:cNvSpPr txBox="1"/>
          <p:nvPr userDrawn="1"/>
        </p:nvSpPr>
        <p:spPr>
          <a:xfrm>
            <a:off x="197945" y="9035528"/>
            <a:ext cx="1431772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800" b="1" spc="-10" dirty="0" err="1">
                <a:solidFill>
                  <a:srgbClr val="051A2B"/>
                </a:solidFill>
                <a:latin typeface="Encode Sans" pitchFamily="2" charset="0"/>
                <a:cs typeface="Arial"/>
              </a:rPr>
              <a:t>Dealership</a:t>
            </a:r>
            <a:r>
              <a:rPr lang="fr-FR" sz="800" b="1" spc="-10" dirty="0">
                <a:solidFill>
                  <a:srgbClr val="051A2B"/>
                </a:solidFill>
                <a:latin typeface="Encode Sans" pitchFamily="2" charset="0"/>
                <a:cs typeface="Arial"/>
              </a:rPr>
              <a:t> </a:t>
            </a:r>
            <a:r>
              <a:rPr lang="fr-FR" sz="800" b="1" spc="-10" dirty="0" err="1">
                <a:solidFill>
                  <a:srgbClr val="051A2B"/>
                </a:solidFill>
                <a:latin typeface="Encode Sans" pitchFamily="2" charset="0"/>
                <a:cs typeface="Arial"/>
              </a:rPr>
              <a:t>name</a:t>
            </a:r>
            <a:endParaRPr sz="800" b="1" dirty="0">
              <a:solidFill>
                <a:srgbClr val="051A2B"/>
              </a:solidFill>
              <a:latin typeface="Encode Sans" pitchFamily="2" charset="0"/>
              <a:cs typeface="Arial"/>
            </a:endParaRPr>
          </a:p>
        </p:txBody>
      </p:sp>
      <p:sp>
        <p:nvSpPr>
          <p:cNvPr id="13" name="CasellaDiTesto 1">
            <a:extLst>
              <a:ext uri="{FF2B5EF4-FFF2-40B4-BE49-F238E27FC236}">
                <a16:creationId xmlns:a16="http://schemas.microsoft.com/office/drawing/2014/main" id="{181948A2-DDD9-4613-BE38-AEA9CD1EE223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  <p:sp>
        <p:nvSpPr>
          <p:cNvPr id="12" name="Espace réservé pour une image  4">
            <a:extLst>
              <a:ext uri="{FF2B5EF4-FFF2-40B4-BE49-F238E27FC236}">
                <a16:creationId xmlns:a16="http://schemas.microsoft.com/office/drawing/2014/main" id="{087D7724-8367-4BB0-ADF6-43A0161644DA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5699100" y="4737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14" name="Espace réservé pour une image  4">
            <a:extLst>
              <a:ext uri="{FF2B5EF4-FFF2-40B4-BE49-F238E27FC236}">
                <a16:creationId xmlns:a16="http://schemas.microsoft.com/office/drawing/2014/main" id="{EF4C7371-D71B-4C00-B8C9-969467725F70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5694275" y="3152737"/>
            <a:ext cx="936625" cy="576263"/>
          </a:xfrm>
        </p:spPr>
        <p:txBody>
          <a:bodyPr/>
          <a:lstStyle/>
          <a:p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6591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End_Eng 1 photo pre pic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CB405FDE-303C-42F4-AAB5-38941278A48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solidFill>
                <a:schemeClr val="bg1"/>
              </a:solidFill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DC5F99A-E8A2-4128-BB5B-84FA9D86BE69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4C968931-0506-4FEB-88CC-A4099AC3F11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12FA50FC-6C47-47B2-85EB-E1957AAEB93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16539312"/>
              </p:ext>
            </p:extLst>
          </p:nvPr>
        </p:nvGraphicFramePr>
        <p:xfrm>
          <a:off x="168186" y="9082354"/>
          <a:ext cx="6495101" cy="3939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7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920120111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Dealership</a:t>
                      </a:r>
                      <a:r>
                        <a:rPr lang="fr-FR" sz="800" b="1" spc="-5" baseline="0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lang="fr-FR" sz="800" b="1" spc="-5" baseline="0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Director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Aftersales</a:t>
                      </a:r>
                      <a:r>
                        <a:rPr lang="fr-FR"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Manager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Applied</a:t>
                      </a:r>
                      <a:r>
                        <a:rPr lang="fr-FR"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by</a:t>
                      </a:r>
                      <a:endParaRPr sz="800" b="1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46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N</a:t>
                      </a: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ame</a:t>
                      </a: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/ </a:t>
                      </a: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Date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/</a:t>
                      </a:r>
                      <a:r>
                        <a:rPr sz="800" b="1" spc="-4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Signature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71120" marB="0">
                    <a:lnL w="6350">
                      <a:noFill/>
                      <a:prstDash val="soli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object 30">
            <a:extLst>
              <a:ext uri="{FF2B5EF4-FFF2-40B4-BE49-F238E27FC236}">
                <a16:creationId xmlns:a16="http://schemas.microsoft.com/office/drawing/2014/main" id="{129954F5-F68A-43A3-9D5A-C6C9AC3F9DEC}"/>
              </a:ext>
            </a:extLst>
          </p:cNvPr>
          <p:cNvSpPr txBox="1"/>
          <p:nvPr userDrawn="1"/>
        </p:nvSpPr>
        <p:spPr>
          <a:xfrm>
            <a:off x="197945" y="9035528"/>
            <a:ext cx="1431772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800" b="1" spc="-10" dirty="0" err="1">
                <a:solidFill>
                  <a:srgbClr val="051A2B"/>
                </a:solidFill>
                <a:latin typeface="Encode Sans" pitchFamily="2" charset="0"/>
                <a:cs typeface="Arial"/>
              </a:rPr>
              <a:t>Dealership</a:t>
            </a:r>
            <a:r>
              <a:rPr lang="fr-FR" sz="800" b="1" spc="-10" dirty="0">
                <a:solidFill>
                  <a:srgbClr val="051A2B"/>
                </a:solidFill>
                <a:latin typeface="Encode Sans" pitchFamily="2" charset="0"/>
                <a:cs typeface="Arial"/>
              </a:rPr>
              <a:t> </a:t>
            </a:r>
            <a:r>
              <a:rPr lang="fr-FR" sz="800" b="1" spc="-10" dirty="0" err="1">
                <a:solidFill>
                  <a:srgbClr val="051A2B"/>
                </a:solidFill>
                <a:latin typeface="Encode Sans" pitchFamily="2" charset="0"/>
                <a:cs typeface="Arial"/>
              </a:rPr>
              <a:t>name</a:t>
            </a:r>
            <a:endParaRPr sz="800" b="1" dirty="0">
              <a:solidFill>
                <a:srgbClr val="051A2B"/>
              </a:solidFill>
              <a:latin typeface="Encode Sans" pitchFamily="2" charset="0"/>
              <a:cs typeface="Arial"/>
            </a:endParaRPr>
          </a:p>
        </p:txBody>
      </p:sp>
      <p:sp>
        <p:nvSpPr>
          <p:cNvPr id="13" name="Espace réservé pour une image  4">
            <a:extLst>
              <a:ext uri="{FF2B5EF4-FFF2-40B4-BE49-F238E27FC236}">
                <a16:creationId xmlns:a16="http://schemas.microsoft.com/office/drawing/2014/main" id="{B1A1DDDF-19B5-4E35-8EB5-8211B52EE2D2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5445000" y="6249000"/>
            <a:ext cx="936625" cy="576263"/>
          </a:xfrm>
        </p:spPr>
        <p:txBody>
          <a:bodyPr wrap="square"/>
          <a:lstStyle/>
          <a:p>
            <a:endParaRPr lang="fr-FR"/>
          </a:p>
        </p:txBody>
      </p:sp>
      <p:sp>
        <p:nvSpPr>
          <p:cNvPr id="14" name="CasellaDiTesto 1">
            <a:extLst>
              <a:ext uri="{FF2B5EF4-FFF2-40B4-BE49-F238E27FC236}">
                <a16:creationId xmlns:a16="http://schemas.microsoft.com/office/drawing/2014/main" id="{9CD2E3FB-F8A7-4DC1-9AA2-13F860DFCA86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243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Start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47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8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19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1CFF8A2D-9317-406B-805E-461F2D655BA9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FBEC9B1E-1417-48DE-92FC-C06EE17FCE5F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68944C5E-4F54-4B15-9410-1E4A50334748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CasellaDiTesto 1">
            <a:extLst>
              <a:ext uri="{FF2B5EF4-FFF2-40B4-BE49-F238E27FC236}">
                <a16:creationId xmlns:a16="http://schemas.microsoft.com/office/drawing/2014/main" id="{FDD39107-ACFB-4502-807F-71B9636415B2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1 (05/2023)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0608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77107" y="9709136"/>
            <a:ext cx="703787" cy="138499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Encode Sans" pitchFamily="2" charset="0"/>
              </a:defRPr>
            </a:lvl1pPr>
          </a:lstStyle>
          <a:p>
            <a:fld id="{4967811C-CFBA-44AF-BBFF-C5099846BFC6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5" name="Espace réservé du numéro de diapositive 1"/>
          <p:cNvSpPr txBox="1">
            <a:spLocks/>
          </p:cNvSpPr>
          <p:nvPr userDrawn="1"/>
        </p:nvSpPr>
        <p:spPr>
          <a:xfrm>
            <a:off x="188913" y="9642682"/>
            <a:ext cx="703787" cy="13849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67811C-CFBA-44AF-BBFF-C5099846BFC6}" type="slidenum">
              <a:rPr lang="it-IT" sz="1000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8473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8" r:id="rId2"/>
    <p:sldLayoutId id="2147483680" r:id="rId3"/>
    <p:sldLayoutId id="2147483677" r:id="rId4"/>
    <p:sldLayoutId id="2147483689" r:id="rId5"/>
    <p:sldLayoutId id="2147483684" r:id="rId6"/>
    <p:sldLayoutId id="2147483696" r:id="rId7"/>
    <p:sldLayoutId id="2147483694" r:id="rId8"/>
    <p:sldLayoutId id="2147483691" r:id="rId9"/>
    <p:sldLayoutId id="2147483686" r:id="rId10"/>
    <p:sldLayoutId id="2147483695" r:id="rId11"/>
    <p:sldLayoutId id="2147483687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Encode Sans" pitchFamily="2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Encode Sans" pitchFamily="2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Encode Sans" pitchFamily="2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Encode Sans" pitchFamily="2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7" userDrawn="1">
          <p15:clr>
            <a:srgbClr val="F26B43"/>
          </p15:clr>
        </p15:guide>
        <p15:guide id="2" pos="119" userDrawn="1">
          <p15:clr>
            <a:srgbClr val="F26B43"/>
          </p15:clr>
        </p15:guide>
        <p15:guide id="3" pos="4201" userDrawn="1">
          <p15:clr>
            <a:srgbClr val="F26B43"/>
          </p15:clr>
        </p15:guide>
        <p15:guide id="4" orient="horz" pos="60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4.xml"/><Relationship Id="rId4" Type="http://schemas.openxmlformats.org/officeDocument/2006/relationships/hyperlink" Target="https://www.youtube.com/watch?v=N7cR2gArCF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D73EECA5-7BC2-4A72-B08F-77C64436F5A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97945" y="1576580"/>
            <a:ext cx="6480175" cy="147343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1000" dirty="0">
                <a:latin typeface="Century Gothic" panose="020B0502020202020204" pitchFamily="34" charset="0"/>
              </a:rPr>
              <a:t>Au niveau de la marque, les interventions effectuées dans le réseau et chez les réparateurs sont suivies par l'indicateur de qualité FRFT (Fix Right First Time).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fr-FR" sz="1000" b="1" dirty="0">
                <a:solidFill>
                  <a:srgbClr val="051A2B"/>
                </a:solidFill>
                <a:latin typeface="Century Gothic" panose="020B0502020202020204" pitchFamily="34" charset="0"/>
              </a:rPr>
              <a:t>Avantages standard</a:t>
            </a:r>
          </a:p>
          <a:p>
            <a:pPr marL="177800" indent="-79375" algn="just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sz="1000" b="1" dirty="0">
                <a:solidFill>
                  <a:srgbClr val="051A2B"/>
                </a:solidFill>
                <a:latin typeface="Century Gothic" panose="020B0502020202020204" pitchFamily="34" charset="0"/>
              </a:rPr>
              <a:t>Client</a:t>
            </a:r>
            <a:r>
              <a:rPr lang="fr-FR" sz="1000" dirty="0">
                <a:latin typeface="Century Gothic" panose="020B0502020202020204" pitchFamily="34" charset="0"/>
              </a:rPr>
              <a:t> : Éviter les retours à la concession pour un travail mal fait. Faire réparer un véhicule correctement et conformément à sa demande en première instance. </a:t>
            </a:r>
          </a:p>
          <a:p>
            <a:pPr marL="177800" indent="-79375" algn="just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sz="1000" b="1" dirty="0">
                <a:solidFill>
                  <a:srgbClr val="051A2B"/>
                </a:solidFill>
                <a:latin typeface="Century Gothic" panose="020B0502020202020204" pitchFamily="34" charset="0"/>
              </a:rPr>
              <a:t>Concessionnaire</a:t>
            </a:r>
            <a:r>
              <a:rPr lang="fr-FR" sz="1000" dirty="0">
                <a:latin typeface="Century Gothic" panose="020B0502020202020204" pitchFamily="34" charset="0"/>
              </a:rPr>
              <a:t> : Prévenir la non-qualité de l'après-vente en identifiant les causes profondes en cas de reprise ou de retour à l'atelier et définir des plans d'action. -&gt; Fix Right First Time.</a:t>
            </a:r>
          </a:p>
          <a:p>
            <a:pPr marL="98425" algn="just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</a:pPr>
            <a:r>
              <a:rPr lang="fr-FR" sz="1000" b="1" dirty="0">
                <a:solidFill>
                  <a:srgbClr val="051A2B"/>
                </a:solidFill>
                <a:latin typeface="Century Gothic" panose="020B0502020202020204" pitchFamily="34" charset="0"/>
              </a:rPr>
              <a:t>Principales fonctions concernées</a:t>
            </a:r>
            <a:r>
              <a:rPr lang="fr-FR" sz="1000" dirty="0">
                <a:latin typeface="Century Gothic" panose="020B0502020202020204" pitchFamily="34" charset="0"/>
              </a:rPr>
              <a:t> : Le responsable après-vente et toute son équipe.</a:t>
            </a:r>
          </a:p>
        </p:txBody>
      </p:sp>
      <p:graphicFrame>
        <p:nvGraphicFramePr>
          <p:cNvPr id="21" name="Tableau 82">
            <a:extLst>
              <a:ext uri="{FF2B5EF4-FFF2-40B4-BE49-F238E27FC236}">
                <a16:creationId xmlns:a16="http://schemas.microsoft.com/office/drawing/2014/main" id="{236CA12A-BA1F-40AD-BD08-4C81325E7C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663167"/>
              </p:ext>
            </p:extLst>
          </p:nvPr>
        </p:nvGraphicFramePr>
        <p:xfrm>
          <a:off x="197947" y="3369000"/>
          <a:ext cx="6480173" cy="1086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055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5471998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  <a:gridCol w="585120">
                  <a:extLst>
                    <a:ext uri="{9D8B030D-6E8A-4147-A177-3AD203B41FA5}">
                      <a16:colId xmlns:a16="http://schemas.microsoft.com/office/drawing/2014/main" val="123053855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algn="ctr"/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indent="0" algn="l">
                        <a:lnSpc>
                          <a:spcPct val="100000"/>
                        </a:lnSpc>
                        <a:spcBef>
                          <a:spcPts val="100"/>
                        </a:spcBef>
                        <a:buFont typeface="Arial" panose="020B0604020202020204" pitchFamily="34" charset="0"/>
                        <a:buNone/>
                        <a:tabLst>
                          <a:tab pos="101600" algn="l"/>
                        </a:tabLst>
                      </a:pPr>
                      <a:r>
                        <a:rPr lang="fr-FR" sz="11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Surveillance continue de l’indicateur FRFT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noProof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879967"/>
                  </a:ext>
                </a:extLst>
              </a:tr>
              <a:tr h="222966">
                <a:tc gridSpan="3">
                  <a:txBody>
                    <a:bodyPr/>
                    <a:lstStyle/>
                    <a:p>
                      <a:pPr marL="355600" marR="5080" lvl="1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En tant que responsable après-vente, je :</a:t>
                      </a:r>
                    </a:p>
                    <a:p>
                      <a:pPr marL="431800" marR="5080" lvl="1" indent="-762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Consulte mon indicateur hebdomadaire FRFT et positionne ma concession par rapport aux objectifs qui m'ont été fixés</a:t>
                      </a:r>
                    </a:p>
                    <a:p>
                      <a:pPr marL="431800" marR="5080" lvl="1" indent="-762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lis les verbatims des clients pour les interventions inachevées lors de la première fois.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1er niveau :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Autocontrôle du technicien tout au long des travaux avec formalisation sur l'ordre de réparation (vérification de chaque ligne de travail effectuée conformément à l'étiquette)</a:t>
                      </a:r>
                    </a:p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2e niveau :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Contrôle qualité effectué par une tierce partie autorisée par le responsable après-vente&gt; le contrôleur qualité 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Contrôle qualité formalisé sur l’ordre de travail détaillant les contrôles : documentaires, statiques et dynamiques.</a:t>
                      </a:r>
                    </a:p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En cas de reprise,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(sauf surcharge de travail, compétence, ...), le contrôleur qualité demande au technicien qui a travaillé en amont sur le véhicule d’appliquer le correctif.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le patch et la cause première sont formalisés dans une fiche pour définir un plan d’action, si nécessaire.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4288" marR="5080" lvl="0" indent="-889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Encode Sans" pitchFamily="2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080048"/>
                  </a:ext>
                </a:extLst>
              </a:tr>
            </a:tbl>
          </a:graphicData>
        </a:graphic>
      </p:graphicFrame>
      <p:graphicFrame>
        <p:nvGraphicFramePr>
          <p:cNvPr id="17" name="Tableau 82">
            <a:extLst>
              <a:ext uri="{FF2B5EF4-FFF2-40B4-BE49-F238E27FC236}">
                <a16:creationId xmlns:a16="http://schemas.microsoft.com/office/drawing/2014/main" id="{11749673-AC7C-4E3B-AE6D-E532C60EA9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136959"/>
              </p:ext>
            </p:extLst>
          </p:nvPr>
        </p:nvGraphicFramePr>
        <p:xfrm>
          <a:off x="189000" y="4948640"/>
          <a:ext cx="6480173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055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5480945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  <a:gridCol w="576173">
                  <a:extLst>
                    <a:ext uri="{9D8B030D-6E8A-4147-A177-3AD203B41FA5}">
                      <a16:colId xmlns:a16="http://schemas.microsoft.com/office/drawing/2014/main" val="123053855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algn="ctr"/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indent="0" algn="l">
                        <a:lnSpc>
                          <a:spcPct val="100000"/>
                        </a:lnSpc>
                        <a:spcBef>
                          <a:spcPts val="100"/>
                        </a:spcBef>
                        <a:buFont typeface="Arial" panose="020B0604020202020204" pitchFamily="34" charset="0"/>
                        <a:buNone/>
                        <a:tabLst>
                          <a:tab pos="101600" algn="l"/>
                        </a:tabLst>
                      </a:pPr>
                      <a:r>
                        <a:rPr lang="fr-FR" sz="11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En cas de « reprise » ou de « retour à l'atelier », identifier et corriger la cause première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noProof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879967"/>
                  </a:ext>
                </a:extLst>
              </a:tr>
              <a:tr h="222966">
                <a:tc gridSpan="3">
                  <a:txBody>
                    <a:bodyPr/>
                    <a:lstStyle/>
                    <a:p>
                      <a:pPr marL="355600" marR="5080" lvl="1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En tant que responsable après-vente :</a:t>
                      </a:r>
                    </a:p>
                    <a:p>
                      <a:pPr marL="431800" marR="5080" lvl="1" indent="-7620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Je suis systématiquement informé d'un retour à l’atelier conformément au standard opérationnel après-vente « Retour atelier ».</a:t>
                      </a:r>
                    </a:p>
                    <a:p>
                      <a:pPr marL="431800" marR="5080" lvl="1" indent="-7620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Pour chaque retour à l’atelier ou reprise, je fais ou demande à une personne identifiée et désignée (chef d'atelier ou contrôleur qualité) :</a:t>
                      </a:r>
                    </a:p>
                    <a:p>
                      <a:pPr marL="795338" marR="5080" lvl="2" indent="-96838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d’ouvrir une feuille de suivi des reprises et des retours à l'atelier.</a:t>
                      </a:r>
                    </a:p>
                    <a:p>
                      <a:pPr marL="795338" marR="5080" lvl="2" indent="-96838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d’organiser le traitement prioritaire des reprises ou des retours à l'atelier en mettant en œuvre des actions correctives.</a:t>
                      </a:r>
                    </a:p>
                    <a:p>
                      <a:pPr marL="431800" marR="5080" lvl="1" indent="-7620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Je dispose des éléments me permettant d'identifier les anomalies, leurs solutions et leurs causes profondes.</a:t>
                      </a:r>
                    </a:p>
                    <a:p>
                      <a:pPr marL="795338" marR="5080" lvl="2" indent="-96838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Les fiches de suivi des reprises et des retours à l'atelier sont archivées dans un classeur chaque semaine.</a:t>
                      </a:r>
                    </a:p>
                    <a:p>
                      <a:pPr marL="795338" marR="5080" lvl="2" indent="-96838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Le classement des fiches tient compte de la hiérarchisation des causes en fonction des critères :</a:t>
                      </a:r>
                    </a:p>
                    <a:p>
                      <a:pPr marL="1147763" marR="5080" lvl="3" indent="-141288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Fréquence</a:t>
                      </a:r>
                    </a:p>
                    <a:p>
                      <a:pPr marL="1147763" marR="5080" lvl="3" indent="-141288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Gravité.</a:t>
                      </a:r>
                    </a:p>
                    <a:p>
                      <a:pPr marL="835025" marR="5080" lvl="2" indent="-1714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J'analyse le problème pour trouver la cause profonde des reprises/retours les plus récurrents et/ou les plus graves et je la formalise.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1er niveau :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Autocontrôle du technicien tout au long des travaux avec formalisation sur l'ordre de réparation (vérification de chaque ligne de travail effectuée conformément à l'étiquette)</a:t>
                      </a:r>
                    </a:p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2e niveau :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Contrôle qualité effectué par une tierce partie autorisée par le responsable après-vente&gt; le contrôleur qualité 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Contrôle qualité formalisé sur l’ordre de travail détaillant les contrôles : documentaires, statiques et dynamiques.</a:t>
                      </a:r>
                    </a:p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En cas de reprise,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(sauf surcharge de travail, compétence, ...), le contrôleur qualité demande au technicien qui a travaillé en amont sur le véhicule d’appliquer le correctif.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le patch et la cause première sont formalisés dans une fiche pour définir un plan d’action, si nécessaire.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4288" marR="5080" lvl="0" indent="-889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Encode Sans" pitchFamily="2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080048"/>
                  </a:ext>
                </a:extLst>
              </a:tr>
            </a:tbl>
          </a:graphicData>
        </a:graphic>
      </p:graphicFrame>
      <p:sp>
        <p:nvSpPr>
          <p:cNvPr id="7" name="Google Shape;193;gf8625c84ea_1_250"/>
          <p:cNvSpPr/>
          <p:nvPr/>
        </p:nvSpPr>
        <p:spPr>
          <a:xfrm>
            <a:off x="-26" y="705000"/>
            <a:ext cx="6858026" cy="697637"/>
          </a:xfrm>
          <a:prstGeom prst="rect">
            <a:avLst/>
          </a:prstGeom>
          <a:solidFill>
            <a:srgbClr val="F4F3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lvl="0">
              <a:buClr>
                <a:srgbClr val="000000"/>
              </a:buClr>
              <a:buSzPts val="1960"/>
            </a:pPr>
            <a:r>
              <a:rPr lang="fr-FR" sz="2400" dirty="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09 |	TRAITEMENT PRÉVENTIF DE </a:t>
            </a:r>
          </a:p>
          <a:p>
            <a:pPr marL="228600" lvl="0">
              <a:buClr>
                <a:srgbClr val="000000"/>
              </a:buClr>
              <a:buSzPts val="1960"/>
            </a:pPr>
            <a:r>
              <a:rPr lang="fr-FR" sz="2400" dirty="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		LA NON-QUALITÉ DANS L'APRÈS-VENTE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B1B4051-2A07-47A0-B702-E659EA79AE5C}"/>
              </a:ext>
            </a:extLst>
          </p:cNvPr>
          <p:cNvSpPr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</p:spPr>
        <p:txBody>
          <a:bodyPr/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 smtClean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</a:t>
            </a:fld>
            <a:endParaRPr lang="en-US" sz="10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A24AB2EF-9265-40E4-B8C1-7B2D7FB14918}"/>
              </a:ext>
            </a:extLst>
          </p:cNvPr>
          <p:cNvGrpSpPr/>
          <p:nvPr/>
        </p:nvGrpSpPr>
        <p:grpSpPr>
          <a:xfrm>
            <a:off x="6399604" y="586968"/>
            <a:ext cx="437614" cy="503741"/>
            <a:chOff x="6216146" y="799860"/>
            <a:chExt cx="437614" cy="503741"/>
          </a:xfrm>
        </p:grpSpPr>
        <p:pic>
          <p:nvPicPr>
            <p:cNvPr id="20" name="Google Shape;313;g10060643b86_0_182">
              <a:extLst>
                <a:ext uri="{FF2B5EF4-FFF2-40B4-BE49-F238E27FC236}">
                  <a16:creationId xmlns:a16="http://schemas.microsoft.com/office/drawing/2014/main" id="{71A8D7D7-301C-41E5-A9ED-B04A63908568}"/>
                </a:ext>
              </a:extLst>
            </p:cNvPr>
            <p:cNvPicPr preferRelativeResize="0">
              <a:picLocks noChangeAspect="1"/>
            </p:cNvPicPr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216146" y="799860"/>
              <a:ext cx="402256" cy="4802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7A21DB34-B250-45BA-B8FB-FD8C0B019FFA}"/>
                </a:ext>
              </a:extLst>
            </p:cNvPr>
            <p:cNvSpPr txBox="1"/>
            <p:nvPr/>
          </p:nvSpPr>
          <p:spPr>
            <a:xfrm>
              <a:off x="6264060" y="1057380"/>
              <a:ext cx="3897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sz="10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A77050DC-4A08-2CA6-5B27-840D67C82D20}"/>
              </a:ext>
            </a:extLst>
          </p:cNvPr>
          <p:cNvSpPr txBox="1"/>
          <p:nvPr/>
        </p:nvSpPr>
        <p:spPr>
          <a:xfrm>
            <a:off x="197957" y="4449000"/>
            <a:ext cx="6480161" cy="230832"/>
          </a:xfrm>
          <a:prstGeom prst="rect">
            <a:avLst/>
          </a:prstGeom>
          <a:solidFill>
            <a:schemeClr val="accent3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900" i="1">
                <a:latin typeface="Century Gothic" panose="020B0502020202020204" pitchFamily="34" charset="0"/>
              </a:rPr>
              <a:t>Documentation d’accompagnement : </a:t>
            </a:r>
            <a:r>
              <a:rPr lang="fr-FR" sz="900" b="1" i="1">
                <a:solidFill>
                  <a:srgbClr val="0070C0"/>
                </a:solidFill>
                <a:latin typeface="Century Gothic" panose="020B0502020202020204" pitchFamily="34" charset="0"/>
              </a:rPr>
              <a:t>Grille d'approche - Principaux risques liés aux retours à l’atelier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CFDEBD4-0E0D-686D-4BFA-447F35E2F25B}"/>
              </a:ext>
            </a:extLst>
          </p:cNvPr>
          <p:cNvSpPr txBox="1"/>
          <p:nvPr/>
        </p:nvSpPr>
        <p:spPr>
          <a:xfrm>
            <a:off x="197957" y="8327668"/>
            <a:ext cx="6480161" cy="507831"/>
          </a:xfrm>
          <a:prstGeom prst="rect">
            <a:avLst/>
          </a:prstGeom>
          <a:solidFill>
            <a:schemeClr val="accent3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900" i="1">
                <a:latin typeface="Century Gothic" panose="020B0502020202020204" pitchFamily="34" charset="0"/>
              </a:rPr>
              <a:t>Documentation d’accompagnement </a:t>
            </a:r>
            <a:r>
              <a:rPr lang="fr-FR" sz="900" b="1" i="1">
                <a:solidFill>
                  <a:srgbClr val="0070C0"/>
                </a:solidFill>
                <a:latin typeface="Century Gothic" panose="020B0502020202020204" pitchFamily="34" charset="0"/>
              </a:rPr>
              <a:t>: Fiche de suivi reprise et retour à l’atelier</a:t>
            </a:r>
          </a:p>
          <a:p>
            <a:r>
              <a:rPr lang="fr-FR" sz="900" b="1" i="1">
                <a:solidFill>
                  <a:srgbClr val="0070C0"/>
                </a:solidFill>
                <a:latin typeface="Century Gothic" panose="020B0502020202020204" pitchFamily="34" charset="0"/>
              </a:rPr>
              <a:t>		 Fiche explicative de la méthode des 5 Pourquoi </a:t>
            </a:r>
          </a:p>
          <a:p>
            <a:r>
              <a:rPr lang="fr-FR" sz="900" b="1" i="1">
                <a:solidFill>
                  <a:srgbClr val="0070C0"/>
                </a:solidFill>
                <a:latin typeface="Century Gothic" panose="020B0502020202020204" pitchFamily="34" charset="0"/>
              </a:rPr>
              <a:t>                              Application de la méthodes des 5 pourquoi </a:t>
            </a:r>
            <a:r>
              <a:rPr lang="fr-FR" sz="900" b="1" i="1">
                <a:solidFill>
                  <a:srgbClr val="0070C0"/>
                </a:solidFill>
                <a:latin typeface="Century Gothic" panose="020B0502020202020204" pitchFamily="34" charset="0"/>
                <a:hlinkClick r:id="rId4"/>
              </a:rPr>
              <a:t>: https://www.youtube.com/watch?v=N7cR2gArCFE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7492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93;gf8625c84ea_1_250"/>
          <p:cNvSpPr/>
          <p:nvPr/>
        </p:nvSpPr>
        <p:spPr>
          <a:xfrm>
            <a:off x="-26" y="705000"/>
            <a:ext cx="6858026" cy="697637"/>
          </a:xfrm>
          <a:prstGeom prst="rect">
            <a:avLst/>
          </a:prstGeom>
          <a:solidFill>
            <a:srgbClr val="F4F3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lvl="0">
              <a:buClr>
                <a:srgbClr val="000000"/>
              </a:buClr>
              <a:buSzPts val="1960"/>
            </a:pPr>
            <a:r>
              <a:rPr lang="fr-FR" sz="240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09 |	TRAITEMENT PRÉVENTIF DE </a:t>
            </a:r>
          </a:p>
          <a:p>
            <a:pPr marL="228600" lvl="0">
              <a:buClr>
                <a:srgbClr val="000000"/>
              </a:buClr>
              <a:buSzPts val="1960"/>
            </a:pPr>
            <a:r>
              <a:rPr lang="fr-FR" sz="240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		LA NON-QUALITÉ DANS L'APRÈS-VENTE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1CAFDFD-6BD2-4B12-895F-D806FE41AD83}"/>
              </a:ext>
            </a:extLst>
          </p:cNvPr>
          <p:cNvSpPr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</p:spPr>
        <p:txBody>
          <a:bodyPr/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 smtClean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</a:t>
            </a:fld>
            <a:endParaRPr lang="en-US" sz="10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9" name="Tableau 82">
            <a:extLst>
              <a:ext uri="{FF2B5EF4-FFF2-40B4-BE49-F238E27FC236}">
                <a16:creationId xmlns:a16="http://schemas.microsoft.com/office/drawing/2014/main" id="{4B8B0CE8-52D1-4E9C-A3C4-26712B236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574279"/>
              </p:ext>
            </p:extLst>
          </p:nvPr>
        </p:nvGraphicFramePr>
        <p:xfrm>
          <a:off x="205115" y="3801000"/>
          <a:ext cx="6480173" cy="205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055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6057118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algn="ctr"/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indent="0" algn="l">
                        <a:lnSpc>
                          <a:spcPct val="100000"/>
                        </a:lnSpc>
                        <a:spcBef>
                          <a:spcPts val="100"/>
                        </a:spcBef>
                        <a:buFont typeface="Arial" panose="020B0604020202020204" pitchFamily="34" charset="0"/>
                        <a:buNone/>
                        <a:tabLst>
                          <a:tab pos="101600" algn="l"/>
                        </a:tabLst>
                      </a:pPr>
                      <a:r>
                        <a:rPr lang="fr-FR" sz="11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Animer des plans d’action et partager les résultats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879967"/>
                  </a:ext>
                </a:extLst>
              </a:tr>
              <a:tr h="222966">
                <a:tc gridSpan="2">
                  <a:txBody>
                    <a:bodyPr/>
                    <a:lstStyle/>
                    <a:p>
                      <a:pPr marL="355600" marR="5080" lvl="1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En tant que responsable après-vente, j’organise :</a:t>
                      </a:r>
                    </a:p>
                    <a:p>
                      <a:pPr marL="527050" marR="5080" lvl="1" indent="-1714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un briefing qualité quotidien tôt le matin de 5 à 10 minutes avec tout le personnel de l’atelier.</a:t>
                      </a:r>
                    </a:p>
                    <a:p>
                      <a:pPr marL="527050" marR="5080" lvl="1" indent="-1714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une réunion sur les plans d’action avec le chef d’atelier ou le contrôleur qualité, le conseiller de service chaque semaine</a:t>
                      </a:r>
                    </a:p>
                    <a:p>
                      <a:pPr marL="869950" marR="5080" lvl="2" indent="-1714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présentation de nouveaux plans d’action après analyse</a:t>
                      </a:r>
                    </a:p>
                    <a:p>
                      <a:pPr marL="869950" marR="5080" lvl="2" indent="-1714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Suivi des plans d’action en cours jusqu’à leur clôture.</a:t>
                      </a:r>
                    </a:p>
                    <a:p>
                      <a:pPr marL="527050" marR="5080" lvl="1" indent="-1714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Une réunion pour commenter les résultats de qualité avec mon opérateur de réservation, conseiller de service, contrôleur qualité et chef d’atelier chaque mois.</a:t>
                      </a:r>
                    </a:p>
                    <a:p>
                      <a:pPr marL="527050" marR="5080" lvl="1" indent="-1714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Tous les 3 mois, une réunion de synthèse des résultats avec l’ensemble du personnel Après-vente.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1er niveau :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Autocontrôle du technicien tout au long des travaux avec formalisation sur l'ordre de réparation (vérification de chaque ligne de travail effectuée conformément à l'étiquette)</a:t>
                      </a:r>
                    </a:p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2e niveau :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Contrôle qualité effectué par une tierce partie autorisée par le responsable après-vente&gt; le contrôleur qualité 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Contrôle qualité formalisé sur l’ordre de travail détaillant les contrôles : documentaires, statiques et dynamiques.</a:t>
                      </a:r>
                    </a:p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En cas de reprise,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(sauf surcharge de travail, compétence, ...), le contrôleur qualité demande au technicien qui a travaillé en amont sur le véhicule d’appliquer le correctif.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le patch et la cause première sont formalisés dans une fiche pour définir un plan d’action, si nécessaire.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080048"/>
                  </a:ext>
                </a:extLst>
              </a:tr>
            </a:tbl>
          </a:graphicData>
        </a:graphic>
      </p:graphicFrame>
      <p:pic>
        <p:nvPicPr>
          <p:cNvPr id="11" name="Google Shape;313;g10060643b86_0_182">
            <a:extLst>
              <a:ext uri="{FF2B5EF4-FFF2-40B4-BE49-F238E27FC236}">
                <a16:creationId xmlns:a16="http://schemas.microsoft.com/office/drawing/2014/main" id="{87F6904C-A17B-499E-864E-25A4EED68EAB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38744" y="561000"/>
            <a:ext cx="402256" cy="48021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leau 82">
            <a:extLst>
              <a:ext uri="{FF2B5EF4-FFF2-40B4-BE49-F238E27FC236}">
                <a16:creationId xmlns:a16="http://schemas.microsoft.com/office/drawing/2014/main" id="{3CE248F9-CD49-9104-40CE-9C8B7D5643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243897"/>
              </p:ext>
            </p:extLst>
          </p:nvPr>
        </p:nvGraphicFramePr>
        <p:xfrm>
          <a:off x="187871" y="1820380"/>
          <a:ext cx="6480173" cy="1404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055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5544000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  <a:gridCol w="513118">
                  <a:extLst>
                    <a:ext uri="{9D8B030D-6E8A-4147-A177-3AD203B41FA5}">
                      <a16:colId xmlns:a16="http://schemas.microsoft.com/office/drawing/2014/main" val="1230538550"/>
                    </a:ext>
                  </a:extLst>
                </a:gridCol>
              </a:tblGrid>
              <a:tr h="150392">
                <a:tc>
                  <a:txBody>
                    <a:bodyPr/>
                    <a:lstStyle/>
                    <a:p>
                      <a:pPr marL="0" algn="ctr"/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indent="0" algn="l">
                        <a:lnSpc>
                          <a:spcPct val="100000"/>
                        </a:lnSpc>
                        <a:spcBef>
                          <a:spcPts val="100"/>
                        </a:spcBef>
                        <a:buFont typeface="Arial" panose="020B0604020202020204" pitchFamily="34" charset="0"/>
                        <a:buNone/>
                        <a:tabLst>
                          <a:tab pos="101600" algn="l"/>
                        </a:tabLst>
                      </a:pPr>
                      <a:r>
                        <a:rPr lang="fr-FR" sz="11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Définir et mettre en œuvre des plans d’actions préventives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noProof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879967"/>
                  </a:ext>
                </a:extLst>
              </a:tr>
              <a:tr h="222966">
                <a:tc gridSpan="3">
                  <a:txBody>
                    <a:bodyPr/>
                    <a:lstStyle/>
                    <a:p>
                      <a:pPr marL="355600" marR="5080" lvl="1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Au moins une fois par mois, en tant que responsable après-vente :</a:t>
                      </a:r>
                    </a:p>
                    <a:p>
                      <a:pPr marL="431800" marR="5080" lvl="1" indent="-762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J’approfondis l’analyse à travers les fiches de suivi des reprises et des retours à l’atelier</a:t>
                      </a:r>
                    </a:p>
                    <a:p>
                      <a:pPr marL="431800" marR="5080" lvl="1" indent="-762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Définit des plans d’action pour les causes récurrentes ou à fort impact client</a:t>
                      </a:r>
                    </a:p>
                    <a:p>
                      <a:pPr marL="431800" marR="5080" lvl="1" indent="-762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Contrôle l’efficacité des plans d’action :</a:t>
                      </a:r>
                    </a:p>
                    <a:p>
                      <a:pPr marL="795338" marR="5080" lvl="2" indent="-96838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Veille à ce que les problèmes identifiés ne réapparaissent pas</a:t>
                      </a:r>
                    </a:p>
                    <a:p>
                      <a:pPr marL="795338" marR="5080" lvl="2" indent="-96838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En surveillant l’amélioration des résultats qualité.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1er niveau :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Autocontrôle du technicien tout au long des travaux avec formalisation sur l'ordre de réparation (vérification de chaque ligne de travail effectuée conformément à l'étiquette)</a:t>
                      </a:r>
                    </a:p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2e niveau :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Contrôle qualité effectué par une tierce partie autorisée par le responsable après-vente&gt; le contrôleur qualité 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Contrôle qualité formalisé sur l’ordre de travail détaillant les contrôles : documentaires, statiques et dynamiques.</a:t>
                      </a:r>
                    </a:p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En cas de reprise,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(sauf surcharge de travail, compétence, ...), le contrôleur qualité demande au technicien qui a travaillé en amont sur le véhicule d’appliquer le correctif.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le patch et la cause première sont formalisés dans une fiche pour définir un plan d’action, si nécessaire.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4288" marR="5080" lvl="0" indent="-889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Encode Sans" pitchFamily="2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080048"/>
                  </a:ext>
                </a:extLst>
              </a:tr>
            </a:tbl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CC1ED04B-6E20-874C-B816-3CD371CE0ED3}"/>
              </a:ext>
            </a:extLst>
          </p:cNvPr>
          <p:cNvSpPr txBox="1"/>
          <p:nvPr/>
        </p:nvSpPr>
        <p:spPr>
          <a:xfrm>
            <a:off x="187871" y="3225000"/>
            <a:ext cx="6480161" cy="230832"/>
          </a:xfrm>
          <a:prstGeom prst="rect">
            <a:avLst/>
          </a:prstGeom>
          <a:solidFill>
            <a:schemeClr val="accent3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900" i="1">
                <a:latin typeface="Century Gothic" panose="020B0502020202020204" pitchFamily="34" charset="0"/>
              </a:rPr>
              <a:t>Documentation d’accompagnement : </a:t>
            </a:r>
            <a:r>
              <a:rPr lang="fr-FR" sz="900" b="1" i="1">
                <a:solidFill>
                  <a:srgbClr val="0070C0"/>
                </a:solidFill>
                <a:latin typeface="Century Gothic" panose="020B0502020202020204" pitchFamily="34" charset="0"/>
              </a:rPr>
              <a:t>Plans d'action préventive et suivi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149D7EE-AF40-111B-43D7-78985F099681}"/>
              </a:ext>
            </a:extLst>
          </p:cNvPr>
          <p:cNvSpPr txBox="1"/>
          <p:nvPr/>
        </p:nvSpPr>
        <p:spPr>
          <a:xfrm>
            <a:off x="205127" y="5700240"/>
            <a:ext cx="6480161" cy="230832"/>
          </a:xfrm>
          <a:prstGeom prst="rect">
            <a:avLst/>
          </a:prstGeom>
          <a:solidFill>
            <a:schemeClr val="accent3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900" i="1">
                <a:latin typeface="Century Gothic" panose="020B0502020202020204" pitchFamily="34" charset="0"/>
              </a:rPr>
              <a:t>Documentation d’accompagnement : </a:t>
            </a:r>
            <a:r>
              <a:rPr lang="fr-FR" sz="900" b="1" i="1">
                <a:solidFill>
                  <a:srgbClr val="0070C0"/>
                </a:solidFill>
                <a:latin typeface="Century Gothic" panose="020B0502020202020204" pitchFamily="34" charset="0"/>
              </a:rPr>
              <a:t>Tableau de suivi des reprises et des retours à l’atelier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97381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TEMA DI OFFICE" val="ruMgQ1wU"/>
  <p:tag name="ARTICULATE_SLIDE_COUNT" val="42"/>
  <p:tag name="ARTICULATE_PROJECT_OPEN" val="0"/>
  <p:tag name="ISPRING_RESOURCE_PATHS_HASH_2" val="eb6d61c6a9b7be9f37dad6b24da638289d99c1f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ema di Office">
  <a:themeElements>
    <a:clrScheme name="STELLANTIS">
      <a:dk1>
        <a:sysClr val="windowText" lastClr="000000"/>
      </a:dk1>
      <a:lt1>
        <a:sysClr val="window" lastClr="FFFFFF"/>
      </a:lt1>
      <a:dk2>
        <a:srgbClr val="D0CECE"/>
      </a:dk2>
      <a:lt2>
        <a:srgbClr val="E7E6E6"/>
      </a:lt2>
      <a:accent1>
        <a:srgbClr val="243782"/>
      </a:accent1>
      <a:accent2>
        <a:srgbClr val="D85935"/>
      </a:accent2>
      <a:accent3>
        <a:srgbClr val="282B34"/>
      </a:accent3>
      <a:accent4>
        <a:srgbClr val="ECA935"/>
      </a:accent4>
      <a:accent5>
        <a:srgbClr val="5B9BD5"/>
      </a:accent5>
      <a:accent6>
        <a:srgbClr val="43AAA0"/>
      </a:accent6>
      <a:hlink>
        <a:srgbClr val="0563C1"/>
      </a:hlink>
      <a:folHlink>
        <a:srgbClr val="954F72"/>
      </a:folHlink>
    </a:clrScheme>
    <a:fontScheme name="STELLANTIS">
      <a:majorFont>
        <a:latin typeface="Encode Sans"/>
        <a:ea typeface=""/>
        <a:cs typeface=""/>
      </a:majorFont>
      <a:minorFont>
        <a:latin typeface="Encode Sans"/>
        <a:ea typeface=""/>
        <a:cs typeface="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0C393D56CAC4DBF623AE1DD5B2851" ma:contentTypeVersion="4" ma:contentTypeDescription="Crée un document." ma:contentTypeScope="" ma:versionID="f425dbd753fe5c2eac1503e3861179be">
  <xsd:schema xmlns:xsd="http://www.w3.org/2001/XMLSchema" xmlns:xs="http://www.w3.org/2001/XMLSchema" xmlns:p="http://schemas.microsoft.com/office/2006/metadata/properties" xmlns:ns2="8d36e147-5122-4e1e-a538-67dd3983abcc" xmlns:ns3="3bfda894-21c2-4d4e-8a68-350d0905acfb" targetNamespace="http://schemas.microsoft.com/office/2006/metadata/properties" ma:root="true" ma:fieldsID="1994c3e18af78e56cd4660da9c3f1b9a" ns2:_="" ns3:_="">
    <xsd:import namespace="8d36e147-5122-4e1e-a538-67dd3983abcc"/>
    <xsd:import namespace="3bfda894-21c2-4d4e-8a68-350d0905ac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36e147-5122-4e1e-a538-67dd3983ab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fda894-21c2-4d4e-8a68-350d0905acf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58C0190-A0B8-40FC-9947-0356330A20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36e147-5122-4e1e-a538-67dd3983abcc"/>
    <ds:schemaRef ds:uri="3bfda894-21c2-4d4e-8a68-350d0905ac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8E2B97B-C9D7-45EA-A1A2-FECBAF935B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03B2BA-BFEE-4924-A99E-6782CED4F3A6}">
  <ds:schemaRefs>
    <ds:schemaRef ds:uri="http://schemas.microsoft.com/office/infopath/2007/PartnerControls"/>
    <ds:schemaRef ds:uri="f5b2d28e-3a5d-4d5c-9ab9-9476d26bab81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4d448e63-898e-4e61-a074-fcd673e0999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19597</TotalTime>
  <Words>627</Words>
  <Application>Microsoft Office PowerPoint</Application>
  <PresentationFormat>A4 (21x29,7 cm)</PresentationFormat>
  <Paragraphs>52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Encode Sans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Patrizia Gariglio</dc:creator>
  <cp:lastModifiedBy>TERESA MARSICOVETERE</cp:lastModifiedBy>
  <cp:revision>422</cp:revision>
  <dcterms:created xsi:type="dcterms:W3CDTF">2021-10-21T09:29:49Z</dcterms:created>
  <dcterms:modified xsi:type="dcterms:W3CDTF">2023-04-28T17:45:07Z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FA1B87BE-9B72-40ED-8097-BBCB365B1EF4</vt:lpwstr>
  </property>
  <property fmtid="{D5CDD505-2E9C-101B-9397-08002B2CF9AE}" pid="3" name="ArticulatePath">
    <vt:lpwstr>AFTERSALES_BOOK SOS STELLANTIS_EN_PREMIUM - KOINE-Lisa_ok</vt:lpwstr>
  </property>
  <property fmtid="{D5CDD505-2E9C-101B-9397-08002B2CF9AE}" pid="4" name="MSIP_Label_2fd53d93-3f4c-4b90-b511-bd6bdbb4fba9_Enabled">
    <vt:lpwstr>true</vt:lpwstr>
  </property>
  <property fmtid="{D5CDD505-2E9C-101B-9397-08002B2CF9AE}" pid="5" name="MSIP_Label_2fd53d93-3f4c-4b90-b511-bd6bdbb4fba9_SetDate">
    <vt:lpwstr>2021-10-27T08:48:21Z</vt:lpwstr>
  </property>
  <property fmtid="{D5CDD505-2E9C-101B-9397-08002B2CF9AE}" pid="6" name="MSIP_Label_2fd53d93-3f4c-4b90-b511-bd6bdbb4fba9_Method">
    <vt:lpwstr>Standard</vt:lpwstr>
  </property>
  <property fmtid="{D5CDD505-2E9C-101B-9397-08002B2CF9AE}" pid="7" name="MSIP_Label_2fd53d93-3f4c-4b90-b511-bd6bdbb4fba9_Name">
    <vt:lpwstr>2fd53d93-3f4c-4b90-b511-bd6bdbb4fba9</vt:lpwstr>
  </property>
  <property fmtid="{D5CDD505-2E9C-101B-9397-08002B2CF9AE}" pid="8" name="MSIP_Label_2fd53d93-3f4c-4b90-b511-bd6bdbb4fba9_SiteId">
    <vt:lpwstr>d852d5cd-724c-4128-8812-ffa5db3f8507</vt:lpwstr>
  </property>
  <property fmtid="{D5CDD505-2E9C-101B-9397-08002B2CF9AE}" pid="9" name="MSIP_Label_2fd53d93-3f4c-4b90-b511-bd6bdbb4fba9_ActionId">
    <vt:lpwstr>07aaa458-6c8d-4016-a7c9-03b2a6e16d26</vt:lpwstr>
  </property>
  <property fmtid="{D5CDD505-2E9C-101B-9397-08002B2CF9AE}" pid="10" name="MSIP_Label_2fd53d93-3f4c-4b90-b511-bd6bdbb4fba9_ContentBits">
    <vt:lpwstr>0</vt:lpwstr>
  </property>
  <property fmtid="{D5CDD505-2E9C-101B-9397-08002B2CF9AE}" pid="11" name="ContentTypeId">
    <vt:lpwstr>0x0101008820C393D56CAC4DBF623AE1DD5B2851</vt:lpwstr>
  </property>
</Properties>
</file>