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7" r:id="rId5"/>
    <p:sldId id="298" r:id="rId6"/>
  </p:sldIdLst>
  <p:sldSz cx="6858000" cy="9906000" type="A4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4" orient="horz" pos="6023">
          <p15:clr>
            <a:srgbClr val="A4A3A4"/>
          </p15:clr>
        </p15:guide>
        <p15:guide id="5" pos="119">
          <p15:clr>
            <a:srgbClr val="A4A3A4"/>
          </p15:clr>
        </p15:guide>
        <p15:guide id="6" pos="4201">
          <p15:clr>
            <a:srgbClr val="A4A3A4"/>
          </p15:clr>
        </p15:guide>
        <p15:guide id="7" orient="horz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A2B"/>
    <a:srgbClr val="A9ADB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1" autoAdjust="0"/>
    <p:restoredTop sz="94660"/>
  </p:normalViewPr>
  <p:slideViewPr>
    <p:cSldViewPr showGuides="1">
      <p:cViewPr varScale="1">
        <p:scale>
          <a:sx n="57" d="100"/>
          <a:sy n="57" d="100"/>
        </p:scale>
        <p:origin x="2765" y="67"/>
      </p:cViewPr>
      <p:guideLst>
        <p:guide orient="horz" pos="1228"/>
        <p:guide pos="2160"/>
        <p:guide orient="horz" pos="6023"/>
        <p:guide pos="119"/>
        <p:guide pos="4201"/>
        <p:guide orient="horz" pos="9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" y="-108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E71FC-4183-43DF-88B3-A9BC281E445A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ED98-FA9E-4394-8F56-F988971D7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E87A-87EE-463E-B0AB-BAAEAB8C14E2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51433-EB0B-4006-A1D4-BDCC31C7F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7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375432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607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Mult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pour une image  4">
            <a:extLst>
              <a:ext uri="{FF2B5EF4-FFF2-40B4-BE49-F238E27FC236}">
                <a16:creationId xmlns:a16="http://schemas.microsoft.com/office/drawing/2014/main" id="{B45574D3-21C7-474C-8633-604DAECC72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Espace réservé pour une image  4">
            <a:extLst>
              <a:ext uri="{FF2B5EF4-FFF2-40B4-BE49-F238E27FC236}">
                <a16:creationId xmlns:a16="http://schemas.microsoft.com/office/drawing/2014/main" id="{526819B1-F8F1-4602-9CD6-83F817C1C65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685375" y="8005575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4" name="Espace réservé pour une image  4">
            <a:extLst>
              <a:ext uri="{FF2B5EF4-FFF2-40B4-BE49-F238E27FC236}">
                <a16:creationId xmlns:a16="http://schemas.microsoft.com/office/drawing/2014/main" id="{036FA9D8-0C4E-49B3-921F-3BF473046F9E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861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CA9ED661-DB57-4B1E-89B4-B325B804CCC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220437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6" name="Espace réservé pour une image  4">
            <a:extLst>
              <a:ext uri="{FF2B5EF4-FFF2-40B4-BE49-F238E27FC236}">
                <a16:creationId xmlns:a16="http://schemas.microsoft.com/office/drawing/2014/main" id="{02DC551E-1CE6-4C64-9295-98F4ABCB66F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0132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CasellaDiTesto 1">
            <a:extLst>
              <a:ext uri="{FF2B5EF4-FFF2-40B4-BE49-F238E27FC236}">
                <a16:creationId xmlns:a16="http://schemas.microsoft.com/office/drawing/2014/main" id="{B505278A-2A39-4D28-AFF8-46F06F1F1EAF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RET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CasellaDiTesto 1">
            <a:extLst>
              <a:ext uri="{FF2B5EF4-FFF2-40B4-BE49-F238E27FC236}">
                <a16:creationId xmlns:a16="http://schemas.microsoft.com/office/drawing/2014/main" id="{E0EB25B9-75CA-4291-958D-632C74E41E1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45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Singl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70E7B5DE-9DD0-4FA8-A2E3-EF350889841B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0EEA5C12-A466-439F-A6CD-AB9A7C681D59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CasellaDiTesto 1">
            <a:extLst>
              <a:ext uri="{FF2B5EF4-FFF2-40B4-BE49-F238E27FC236}">
                <a16:creationId xmlns:a16="http://schemas.microsoft.com/office/drawing/2014/main" id="{6F93F7C1-DAD5-4F36-B26B-68E500F34885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1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7928725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5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°_Cover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E7881E9E-7D94-4D89-9F0E-2B8DA1358877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05F7D22F-0195-4B73-8F0A-C1FAD08CE4EB}"/>
              </a:ext>
            </a:extLst>
          </p:cNvPr>
          <p:cNvSpPr/>
          <p:nvPr userDrawn="1"/>
        </p:nvSpPr>
        <p:spPr bwMode="gray">
          <a:xfrm>
            <a:off x="0" y="0"/>
            <a:ext cx="6858000" cy="1284184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6734E0-414B-45AA-BAF2-985604FD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4" y="2874776"/>
            <a:ext cx="6480174" cy="1588127"/>
          </a:xfrm>
        </p:spPr>
        <p:txBody>
          <a:bodyPr>
            <a:spAutoFit/>
          </a:bodyPr>
          <a:lstStyle>
            <a:lvl1pPr algn="ctr">
              <a:defRPr lang="it-IT" sz="3600" b="1" kern="1200" cap="all" baseline="0" dirty="0">
                <a:solidFill>
                  <a:srgbClr val="243783"/>
                </a:solidFill>
                <a:latin typeface="Encode Sans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33FCE7B-4407-4330-B3DD-33912FD3AC31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4EFA811F-96FA-41AD-9E8E-1019670C43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362746CB-2AD1-42CF-A981-A85E8B97B9E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4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2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4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490D9F43-5CBF-4399-8740-A001AAA157A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002ABAC-DDEA-4800-8702-96EA408BFCDA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C3B49116-9440-40FC-8B32-CF6A297B8150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78C3FF17-A657-4787-94AC-CA540DD1186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30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No Lock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3D8E4F35-4CCA-48CA-BAFB-D62C19D6410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B039783-A5AA-4944-96DC-6250C32FBECE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5D30F6DA-C0D9-4E0C-980D-BDD375C2A043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5150B449-5CD5-4DE5-BB04-23F43589919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0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S_End_Eng VEH IN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  <p:sp>
        <p:nvSpPr>
          <p:cNvPr id="12" name="Espace réservé pour une image  4">
            <a:extLst>
              <a:ext uri="{FF2B5EF4-FFF2-40B4-BE49-F238E27FC236}">
                <a16:creationId xmlns:a16="http://schemas.microsoft.com/office/drawing/2014/main" id="{087D7724-8367-4BB0-ADF6-43A0161644D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EF4C7371-D71B-4C00-B8C9-969467725F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5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 1 photo pre pi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Espace réservé pour une image  4">
            <a:extLst>
              <a:ext uri="{FF2B5EF4-FFF2-40B4-BE49-F238E27FC236}">
                <a16:creationId xmlns:a16="http://schemas.microsoft.com/office/drawing/2014/main" id="{B1A1DDDF-19B5-4E35-8EB5-8211B52EE2D2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 wrap="square"/>
          <a:lstStyle/>
          <a:p>
            <a:endParaRPr lang="fr-FR"/>
          </a:p>
        </p:txBody>
      </p:sp>
      <p:sp>
        <p:nvSpPr>
          <p:cNvPr id="14" name="CasellaDiTesto 1">
            <a:extLst>
              <a:ext uri="{FF2B5EF4-FFF2-40B4-BE49-F238E27FC236}">
                <a16:creationId xmlns:a16="http://schemas.microsoft.com/office/drawing/2014/main" id="{9CD2E3FB-F8A7-4DC1-9AA2-13F860DFCA86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4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8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19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1CFF8A2D-9317-406B-805E-461F2D655BA9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BEC9B1E-1417-48DE-92FC-C06EE17FCE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68944C5E-4F54-4B15-9410-1E4A5033474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FDD39107-ACFB-4502-807F-71B9636415B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60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7107" y="9709136"/>
            <a:ext cx="703787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Encode Sans" pitchFamily="2" charset="0"/>
              </a:defRPr>
            </a:lvl1pPr>
          </a:lstStyle>
          <a:p>
            <a:fld id="{4967811C-CFBA-44AF-BBFF-C5099846BFC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Espace réservé du numéro de diapositive 1"/>
          <p:cNvSpPr txBox="1">
            <a:spLocks/>
          </p:cNvSpPr>
          <p:nvPr userDrawn="1"/>
        </p:nvSpPr>
        <p:spPr>
          <a:xfrm>
            <a:off x="188913" y="9642682"/>
            <a:ext cx="703787" cy="13849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67811C-CFBA-44AF-BBFF-C5099846BFC6}" type="slidenum">
              <a:rPr lang="it-IT" sz="1000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8" r:id="rId2"/>
    <p:sldLayoutId id="2147483680" r:id="rId3"/>
    <p:sldLayoutId id="2147483677" r:id="rId4"/>
    <p:sldLayoutId id="2147483689" r:id="rId5"/>
    <p:sldLayoutId id="2147483684" r:id="rId6"/>
    <p:sldLayoutId id="2147483696" r:id="rId7"/>
    <p:sldLayoutId id="2147483694" r:id="rId8"/>
    <p:sldLayoutId id="2147483691" r:id="rId9"/>
    <p:sldLayoutId id="2147483686" r:id="rId10"/>
    <p:sldLayoutId id="2147483695" r:id="rId11"/>
    <p:sldLayoutId id="214748368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 userDrawn="1">
          <p15:clr>
            <a:srgbClr val="F26B43"/>
          </p15:clr>
        </p15:guide>
        <p15:guide id="2" pos="119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orient="horz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D73EECA5-7BC2-4A72-B08F-77C64436F5A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3585" y="1402637"/>
            <a:ext cx="6480175" cy="10414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Avantages standard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Client</a:t>
            </a:r>
            <a:r>
              <a:rPr lang="fr-FR" sz="1000" dirty="0">
                <a:latin typeface="Century Gothic" panose="020B0502020202020204" pitchFamily="34" charset="0"/>
              </a:rPr>
              <a:t> : Être considéré, avoir une relation continue et privilégiée avec le concessionnaire. Donner au client la possibilité de donner son niveau de satisfaction.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Concessionnaire</a:t>
            </a:r>
            <a:r>
              <a:rPr lang="fr-FR" sz="1000" dirty="0">
                <a:latin typeface="Century Gothic" panose="020B0502020202020204" pitchFamily="34" charset="0"/>
              </a:rPr>
              <a:t> : Identifier les clients insatisfaits. Transformer le mécontentement en une opportunité de faire preuve de professionnalisme. Identifier les causes récurrentes pour un meilleur traitement. ​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Principales fonctions concernées</a:t>
            </a:r>
            <a:r>
              <a:rPr lang="fr-FR" sz="1000" dirty="0">
                <a:latin typeface="Century Gothic" panose="020B0502020202020204" pitchFamily="34" charset="0"/>
              </a:rPr>
              <a:t> : Conseiller de service (CS).</a:t>
            </a:r>
          </a:p>
        </p:txBody>
      </p:sp>
      <p:graphicFrame>
        <p:nvGraphicFramePr>
          <p:cNvPr id="21" name="Tableau 82">
            <a:extLst>
              <a:ext uri="{FF2B5EF4-FFF2-40B4-BE49-F238E27FC236}">
                <a16:creationId xmlns:a16="http://schemas.microsoft.com/office/drawing/2014/main" id="{236CA12A-BA1F-40AD-BD08-4C81325E7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536779"/>
              </p:ext>
            </p:extLst>
          </p:nvPr>
        </p:nvGraphicFramePr>
        <p:xfrm>
          <a:off x="197945" y="2649000"/>
          <a:ext cx="6480173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328000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729118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Contact avec le client sous 4* jours ouvrables (* en fonction des règles commerciales régionales NPS)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0" marR="5080" lvl="0" indent="-825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Contacter tous les clients par téléphone :</a:t>
                      </a:r>
                    </a:p>
                    <a:p>
                      <a:pPr marL="266700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Sous 4* jours ouvrables avec traces conservées par le concessionnaire (fortement recommandé) ou un prestataire de services</a:t>
                      </a:r>
                    </a:p>
                    <a:p>
                      <a:pPr marL="266700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les retours d'atelier, exclusivement par le responsable après-vente de la concession.</a:t>
                      </a:r>
                    </a:p>
                    <a:p>
                      <a:pPr marL="265113" marR="5080" lvl="1" indent="-9366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Après trois contacts téléphoniques infructueux à différents moments de la journée, enregistrer un message vocal ou envoyer un SMS/mail.</a:t>
                      </a:r>
                    </a:p>
                    <a:p>
                      <a:pPr marL="95250" marR="5080" lvl="0" indent="-825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Contact client :</a:t>
                      </a:r>
                    </a:p>
                    <a:p>
                      <a:pPr marL="266700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Fiche-outil « Tableau de suivi contact client après travaux » qui inclut :</a:t>
                      </a:r>
                    </a:p>
                    <a:p>
                      <a:pPr marL="628650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723900" algn="l"/>
                        </a:tabLst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Liste des clients à contacter (si assurée par le fournisseur, la liste a été retirée des retours à l'atelier et contient toutes les informations permettant une approche personnalisée - date et nature de l'intervention, pièces remplacées, nom du conseiller de service, mise à disposition d'un véhicule de remplacement ou d'un service de Pick-up &amp; Delivery,...),</a:t>
                      </a:r>
                    </a:p>
                    <a:p>
                      <a:pPr marL="628650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723900" algn="l"/>
                        </a:tabLst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La date et l'heure des contacts, le discours du client, les solutions suggérées et les réponses données au client.</a:t>
                      </a:r>
                    </a:p>
                    <a:p>
                      <a:pPr marL="266700" marR="5080" lvl="1" indent="-8572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Fiche client permettant de préparer l'appel en tenant compte du type d'intervention effectuée (si contact effectué par le concessionnaire).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26" name="Tableau 82">
            <a:extLst>
              <a:ext uri="{FF2B5EF4-FFF2-40B4-BE49-F238E27FC236}">
                <a16:creationId xmlns:a16="http://schemas.microsoft.com/office/drawing/2014/main" id="{126EF56C-9FD1-4632-B6D6-510E0CB84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831085"/>
              </p:ext>
            </p:extLst>
          </p:nvPr>
        </p:nvGraphicFramePr>
        <p:xfrm>
          <a:off x="188913" y="6378760"/>
          <a:ext cx="6480173" cy="268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87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616000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504086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Traitement personnalisé en travaillant à J+ 1 de chaque insatisfaction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l'insatisfaction des clients formalisée par e-mail, les réseaux sociaux, l'e-réputation, ...,: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dossier du client est identifié et les dernières interventions sont consultées. 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Une ou plusieurs réponses/solutions sont envisagées avec le responsable après-vente, si nécessaire, avant un appel téléphonique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les réseaux sociaux ou l'e-réputation, une réponse écrite est donnée en se référant à l'échange téléphonique avec le client. La réponse doit être courtoise, respectueuse et factuelle, tout en remerciant le client de sa fidélité.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l'insatisfaction identifiée dans la fiche outil « Tableau de suivi contact client après travaux » la veille de l'ouverture, </a:t>
                      </a:r>
                      <a:r>
                        <a:rPr lang="fr-FR" sz="10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 </a:t>
                      </a: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responsable après-vente :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Consulte chaque dossier client et les parties prenantes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Envisage une ou plusieurs réponses/solutions</a:t>
                      </a:r>
                    </a:p>
                    <a:p>
                      <a:pPr marL="360363" marR="5080" lvl="1" indent="-952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Appelle le client par téléphone dans le but de le satisfaire à nouveau afin qu'il nous recommande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tableau de suivi et d'analyse des contacts est mis à jour.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6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11|	CONTACT SUIVI CLIENT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        APRÈS TRAVAUX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76FE72-83D5-40DB-97F1-B37EFF5B5D94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B15E9AA-FA43-4AB7-804F-04D346E8B0C6}"/>
              </a:ext>
            </a:extLst>
          </p:cNvPr>
          <p:cNvGrpSpPr/>
          <p:nvPr/>
        </p:nvGrpSpPr>
        <p:grpSpPr>
          <a:xfrm>
            <a:off x="6216146" y="799860"/>
            <a:ext cx="437614" cy="503741"/>
            <a:chOff x="6216146" y="799860"/>
            <a:chExt cx="437614" cy="503741"/>
          </a:xfrm>
        </p:grpSpPr>
        <p:pic>
          <p:nvPicPr>
            <p:cNvPr id="14" name="Google Shape;313;g10060643b86_0_182">
              <a:extLst>
                <a:ext uri="{FF2B5EF4-FFF2-40B4-BE49-F238E27FC236}">
                  <a16:creationId xmlns:a16="http://schemas.microsoft.com/office/drawing/2014/main" id="{62B2264F-F1BD-4E0C-B940-C85CFCBEDD83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D50D59BA-2397-463D-BB84-3559B09B65D2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1A88BEA7-7FAF-2F32-D1DD-B5715D4FC5C6}"/>
              </a:ext>
            </a:extLst>
          </p:cNvPr>
          <p:cNvSpPr txBox="1"/>
          <p:nvPr/>
        </p:nvSpPr>
        <p:spPr>
          <a:xfrm>
            <a:off x="188906" y="5889000"/>
            <a:ext cx="6480161" cy="382156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 dirty="0">
                <a:latin typeface="Century Gothic" panose="020B0502020202020204" pitchFamily="34" charset="0"/>
                <a:cs typeface="Arial"/>
              </a:rPr>
              <a:t>Documentation d’accompagnement :  </a:t>
            </a:r>
            <a:r>
              <a:rPr lang="fr-FR" sz="900" b="1" dirty="0">
                <a:solidFill>
                  <a:srgbClr val="0070C0"/>
                </a:solidFill>
                <a:latin typeface="Century Gothic" panose="020B0502020202020204" pitchFamily="34" charset="0"/>
                <a:cs typeface="Arial"/>
              </a:rPr>
              <a:t>Fiche de méthode contact suivi client après travaux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  <a:buClr>
                <a:schemeClr val="accent1"/>
              </a:buClr>
              <a:tabLst/>
            </a:pPr>
            <a:r>
              <a:rPr lang="fr-FR" sz="900" b="1" dirty="0">
                <a:solidFill>
                  <a:srgbClr val="0070C0"/>
                </a:solidFill>
                <a:latin typeface="Century Gothic" panose="020B0502020202020204" pitchFamily="34" charset="0"/>
                <a:cs typeface="Arial"/>
              </a:rPr>
              <a:t>                                Fiche-outil « Tableau de suivi contact client après travaux »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D233C3-2428-71C9-C039-F32CB1A1BDF5}"/>
              </a:ext>
            </a:extLst>
          </p:cNvPr>
          <p:cNvSpPr txBox="1"/>
          <p:nvPr/>
        </p:nvSpPr>
        <p:spPr>
          <a:xfrm>
            <a:off x="197957" y="9114168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  <a:cs typeface="Arial"/>
              </a:rPr>
              <a:t>Documentation d’accompagnement :  </a:t>
            </a:r>
            <a:r>
              <a:rPr lang="fr-FR" sz="900" b="1">
                <a:solidFill>
                  <a:srgbClr val="0070C0"/>
                </a:solidFill>
                <a:latin typeface="Century Gothic" panose="020B0502020202020204" pitchFamily="34" charset="0"/>
                <a:cs typeface="Arial"/>
              </a:rPr>
              <a:t>Fiche outil - Scénario téléphone/mail - Contact suivi client après travaux                     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2092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au 82">
            <a:extLst>
              <a:ext uri="{FF2B5EF4-FFF2-40B4-BE49-F238E27FC236}">
                <a16:creationId xmlns:a16="http://schemas.microsoft.com/office/drawing/2014/main" id="{8FEC52EF-7416-44E7-AD6F-084BF87B7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552368"/>
              </p:ext>
            </p:extLst>
          </p:nvPr>
        </p:nvGraphicFramePr>
        <p:xfrm>
          <a:off x="188915" y="1713000"/>
          <a:ext cx="6480173" cy="188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553032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504086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Suivi contact client après travaux par le responsable de après-vente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3">
                  <a:txBody>
                    <a:bodyPr/>
                    <a:lstStyle/>
                    <a:p>
                      <a:pPr marL="430213" marR="5080" lvl="1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Veiller à ce que des contacts soient assurés régulièrement après un travail interne ou externe, à l'appui du tableau de suivi et d'analyse des contacts. Voici les principaux indicateurs à suivre :</a:t>
                      </a:r>
                    </a:p>
                    <a:p>
                      <a:pPr marL="773113" marR="5080" lvl="2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Nombre de contacts établis</a:t>
                      </a:r>
                    </a:p>
                    <a:p>
                      <a:pPr marL="773113" marR="5080" lvl="2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Nombre de contacts réussis</a:t>
                      </a:r>
                    </a:p>
                    <a:p>
                      <a:pPr marL="773113" marR="5080" lvl="2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Verbatim client des enquêtes qualité</a:t>
                      </a:r>
                    </a:p>
                    <a:p>
                      <a:pPr marL="430213" marR="5080" lvl="1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Ce suivi doit être partagé au moins tous les 15 jours lors des réunions avec l'opérateur de réservation et/ou le conseiller de service.</a:t>
                      </a:r>
                    </a:p>
                    <a:p>
                      <a:pPr marL="430213" marR="5080" lvl="1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Tout écart doit être corrigé.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5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11|	CONTACT SUIVI CLIENT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        APRÈS TRAVAUX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1BBF332-EC66-4A16-95DF-62546BE8C818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3A410FA-F3FE-438A-9911-CEC1D89790F8}"/>
              </a:ext>
            </a:extLst>
          </p:cNvPr>
          <p:cNvGrpSpPr/>
          <p:nvPr/>
        </p:nvGrpSpPr>
        <p:grpSpPr>
          <a:xfrm>
            <a:off x="6216146" y="799860"/>
            <a:ext cx="437614" cy="503741"/>
            <a:chOff x="6216146" y="799860"/>
            <a:chExt cx="437614" cy="503741"/>
          </a:xfrm>
        </p:grpSpPr>
        <p:pic>
          <p:nvPicPr>
            <p:cNvPr id="11" name="Google Shape;313;g10060643b86_0_182">
              <a:extLst>
                <a:ext uri="{FF2B5EF4-FFF2-40B4-BE49-F238E27FC236}">
                  <a16:creationId xmlns:a16="http://schemas.microsoft.com/office/drawing/2014/main" id="{20AEB3F3-C927-48AA-9B77-31A31A4CAFA6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4E7366D9-05A9-4142-A7B0-C3D90DB4E432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408275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I OFFICE" val="ruMgQ1wU"/>
  <p:tag name="ARTICULATE_SLIDE_COUNT" val="42"/>
  <p:tag name="ARTICULATE_PROJECT_OPEN" val="0"/>
  <p:tag name="ISPRING_RESOURCE_PATHS_HASH_2" val="eb6d61c6a9b7be9f37dad6b24da638289d99c1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STELLANTIS">
      <a:dk1>
        <a:sysClr val="windowText" lastClr="000000"/>
      </a:dk1>
      <a:lt1>
        <a:sysClr val="window" lastClr="FFFFFF"/>
      </a:lt1>
      <a:dk2>
        <a:srgbClr val="D0CECE"/>
      </a:dk2>
      <a:lt2>
        <a:srgbClr val="E7E6E6"/>
      </a:lt2>
      <a:accent1>
        <a:srgbClr val="243782"/>
      </a:accent1>
      <a:accent2>
        <a:srgbClr val="D85935"/>
      </a:accent2>
      <a:accent3>
        <a:srgbClr val="282B34"/>
      </a:accent3>
      <a:accent4>
        <a:srgbClr val="ECA935"/>
      </a:accent4>
      <a:accent5>
        <a:srgbClr val="5B9BD5"/>
      </a:accent5>
      <a:accent6>
        <a:srgbClr val="43AAA0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C393D56CAC4DBF623AE1DD5B2851" ma:contentTypeVersion="4" ma:contentTypeDescription="Crée un document." ma:contentTypeScope="" ma:versionID="f425dbd753fe5c2eac1503e3861179be">
  <xsd:schema xmlns:xsd="http://www.w3.org/2001/XMLSchema" xmlns:xs="http://www.w3.org/2001/XMLSchema" xmlns:p="http://schemas.microsoft.com/office/2006/metadata/properties" xmlns:ns2="8d36e147-5122-4e1e-a538-67dd3983abcc" xmlns:ns3="3bfda894-21c2-4d4e-8a68-350d0905acfb" targetNamespace="http://schemas.microsoft.com/office/2006/metadata/properties" ma:root="true" ma:fieldsID="1994c3e18af78e56cd4660da9c3f1b9a" ns2:_="" ns3:_="">
    <xsd:import namespace="8d36e147-5122-4e1e-a538-67dd3983abcc"/>
    <xsd:import namespace="3bfda894-21c2-4d4e-8a68-350d0905a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6e147-5122-4e1e-a538-67dd3983a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da894-21c2-4d4e-8a68-350d0905a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8C0190-A0B8-40FC-9947-0356330A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6e147-5122-4e1e-a538-67dd3983abcc"/>
    <ds:schemaRef ds:uri="3bfda894-21c2-4d4e-8a68-350d0905a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E2B97B-C9D7-45EA-A1A2-FECBAF935B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3B2BA-BFEE-4924-A99E-6782CED4F3A6}">
  <ds:schemaRefs>
    <ds:schemaRef ds:uri="http://schemas.microsoft.com/office/infopath/2007/PartnerControls"/>
    <ds:schemaRef ds:uri="f5b2d28e-3a5d-4d5c-9ab9-9476d26bab8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448e63-898e-4e61-a074-fcd673e099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19596</TotalTime>
  <Words>590</Words>
  <Application>Microsoft Office PowerPoint</Application>
  <PresentationFormat>A4 (21x29,7 cm)</PresentationFormat>
  <Paragraphs>43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Encode Sans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Gariglio</dc:creator>
  <cp:lastModifiedBy>TERESA MARSICOVETERE</cp:lastModifiedBy>
  <cp:revision>423</cp:revision>
  <dcterms:created xsi:type="dcterms:W3CDTF">2021-10-21T09:29:49Z</dcterms:created>
  <dcterms:modified xsi:type="dcterms:W3CDTF">2023-04-28T17:47:25Z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FA1B87BE-9B72-40ED-8097-BBCB365B1EF4</vt:lpwstr>
  </property>
  <property fmtid="{D5CDD505-2E9C-101B-9397-08002B2CF9AE}" pid="3" name="ArticulatePath">
    <vt:lpwstr>AFTERSALES_BOOK SOS STELLANTIS_EN_PREMIUM - KOINE-Lisa_ok</vt:lpwstr>
  </property>
  <property fmtid="{D5CDD505-2E9C-101B-9397-08002B2CF9AE}" pid="4" name="MSIP_Label_2fd53d93-3f4c-4b90-b511-bd6bdbb4fba9_Enabled">
    <vt:lpwstr>true</vt:lpwstr>
  </property>
  <property fmtid="{D5CDD505-2E9C-101B-9397-08002B2CF9AE}" pid="5" name="MSIP_Label_2fd53d93-3f4c-4b90-b511-bd6bdbb4fba9_SetDate">
    <vt:lpwstr>2021-10-27T08:48:21Z</vt:lpwstr>
  </property>
  <property fmtid="{D5CDD505-2E9C-101B-9397-08002B2CF9AE}" pid="6" name="MSIP_Label_2fd53d93-3f4c-4b90-b511-bd6bdbb4fba9_Method">
    <vt:lpwstr>Standard</vt:lpwstr>
  </property>
  <property fmtid="{D5CDD505-2E9C-101B-9397-08002B2CF9AE}" pid="7" name="MSIP_Label_2fd53d93-3f4c-4b90-b511-bd6bdbb4fba9_Name">
    <vt:lpwstr>2fd53d93-3f4c-4b90-b511-bd6bdbb4fba9</vt:lpwstr>
  </property>
  <property fmtid="{D5CDD505-2E9C-101B-9397-08002B2CF9AE}" pid="8" name="MSIP_Label_2fd53d93-3f4c-4b90-b511-bd6bdbb4fba9_SiteId">
    <vt:lpwstr>d852d5cd-724c-4128-8812-ffa5db3f8507</vt:lpwstr>
  </property>
  <property fmtid="{D5CDD505-2E9C-101B-9397-08002B2CF9AE}" pid="9" name="MSIP_Label_2fd53d93-3f4c-4b90-b511-bd6bdbb4fba9_ActionId">
    <vt:lpwstr>07aaa458-6c8d-4016-a7c9-03b2a6e16d26</vt:lpwstr>
  </property>
  <property fmtid="{D5CDD505-2E9C-101B-9397-08002B2CF9AE}" pid="10" name="MSIP_Label_2fd53d93-3f4c-4b90-b511-bd6bdbb4fba9_ContentBits">
    <vt:lpwstr>0</vt:lpwstr>
  </property>
  <property fmtid="{D5CDD505-2E9C-101B-9397-08002B2CF9AE}" pid="11" name="ContentTypeId">
    <vt:lpwstr>0x0101008820C393D56CAC4DBF623AE1DD5B2851</vt:lpwstr>
  </property>
</Properties>
</file>