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3"/>
  </p:notesMasterIdLst>
  <p:handoutMasterIdLst>
    <p:handoutMasterId r:id="rId4"/>
  </p:handoutMasterIdLst>
  <p:sldIdLst>
    <p:sldId id="351" r:id="rId2"/>
  </p:sldIdLst>
  <p:sldSz cx="9144000" cy="6858000" type="screen4x3"/>
  <p:notesSz cx="9926638" cy="1435576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4">
          <p15:clr>
            <a:srgbClr val="A4A3A4"/>
          </p15:clr>
        </p15:guide>
        <p15:guide id="2" orient="horz" pos="1781">
          <p15:clr>
            <a:srgbClr val="A4A3A4"/>
          </p15:clr>
        </p15:guide>
        <p15:guide id="3" orient="horz" pos="1162">
          <p15:clr>
            <a:srgbClr val="A4A3A4"/>
          </p15:clr>
        </p15:guide>
        <p15:guide id="4" orient="horz" pos="2728">
          <p15:clr>
            <a:srgbClr val="A4A3A4"/>
          </p15:clr>
        </p15:guide>
        <p15:guide id="5" orient="horz" pos="3059">
          <p15:clr>
            <a:srgbClr val="A4A3A4"/>
          </p15:clr>
        </p15:guide>
        <p15:guide id="6" orient="horz" pos="3684">
          <p15:clr>
            <a:srgbClr val="A4A3A4"/>
          </p15:clr>
        </p15:guide>
        <p15:guide id="7" pos="3922">
          <p15:clr>
            <a:srgbClr val="A4A3A4"/>
          </p15:clr>
        </p15:guide>
        <p15:guide id="8" pos="139">
          <p15:clr>
            <a:srgbClr val="A4A3A4"/>
          </p15:clr>
        </p15:guide>
        <p15:guide id="9" pos="2022">
          <p15:clr>
            <a:srgbClr val="A4A3A4"/>
          </p15:clr>
        </p15:guide>
        <p15:guide id="10" pos="565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4521">
          <p15:clr>
            <a:srgbClr val="A4A3A4"/>
          </p15:clr>
        </p15:guide>
        <p15:guide id="2" pos="31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1A2B"/>
    <a:srgbClr val="002864"/>
    <a:srgbClr val="00317A"/>
    <a:srgbClr val="464673"/>
    <a:srgbClr val="FFFFFF"/>
    <a:srgbClr val="64A5D2"/>
    <a:srgbClr val="5A7891"/>
    <a:srgbClr val="BEC8C8"/>
    <a:srgbClr val="D2D2D7"/>
    <a:srgbClr val="829B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162" autoAdjust="0"/>
    <p:restoredTop sz="93368" autoAdjust="0"/>
  </p:normalViewPr>
  <p:slideViewPr>
    <p:cSldViewPr snapToGrid="0">
      <p:cViewPr varScale="1">
        <p:scale>
          <a:sx n="114" d="100"/>
          <a:sy n="114" d="100"/>
        </p:scale>
        <p:origin x="2214" y="120"/>
      </p:cViewPr>
      <p:guideLst>
        <p:guide orient="horz" pos="2114"/>
        <p:guide orient="horz" pos="1781"/>
        <p:guide orient="horz" pos="1162"/>
        <p:guide orient="horz" pos="2728"/>
        <p:guide orient="horz" pos="3059"/>
        <p:guide orient="horz" pos="3684"/>
        <p:guide pos="3922"/>
        <p:guide pos="139"/>
        <p:guide pos="2022"/>
        <p:guide pos="565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>
      <p:cViewPr varScale="1">
        <p:scale>
          <a:sx n="80" d="100"/>
          <a:sy n="80" d="100"/>
        </p:scale>
        <p:origin x="-3222" y="-78"/>
      </p:cViewPr>
      <p:guideLst>
        <p:guide orient="horz" pos="4521"/>
        <p:guide pos="3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0519" cy="718592"/>
          </a:xfrm>
          <a:prstGeom prst="rect">
            <a:avLst/>
          </a:prstGeom>
        </p:spPr>
        <p:txBody>
          <a:bodyPr vert="horz" lIns="133181" tIns="66591" rIns="133181" bIns="66591" rtlCol="0"/>
          <a:lstStyle>
            <a:lvl1pPr algn="l">
              <a:defRPr sz="1700"/>
            </a:lvl1pPr>
          </a:lstStyle>
          <a:p>
            <a:endParaRPr lang="fr-FR" dirty="0">
              <a:latin typeface="Century Gothic" panose="020B0502020202020204" pitchFamily="34" charset="0"/>
            </a:endParaRP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5623756" y="0"/>
            <a:ext cx="4300519" cy="718592"/>
          </a:xfrm>
          <a:prstGeom prst="rect">
            <a:avLst/>
          </a:prstGeom>
        </p:spPr>
        <p:txBody>
          <a:bodyPr vert="horz" lIns="133181" tIns="66591" rIns="133181" bIns="66591" rtlCol="0"/>
          <a:lstStyle>
            <a:lvl1pPr algn="r">
              <a:defRPr sz="1700"/>
            </a:lvl1pPr>
          </a:lstStyle>
          <a:p>
            <a:fld id="{DFB8A24D-4FBC-4766-A7FC-EEA57F73831F}" type="datetimeFigureOut">
              <a:rPr lang="fr-FR" smtClean="0">
                <a:latin typeface="Century Gothic" panose="020B0502020202020204" pitchFamily="34" charset="0"/>
              </a:rPr>
              <a:t>04/06/2024</a:t>
            </a:fld>
            <a:endParaRPr lang="fr-FR" dirty="0">
              <a:latin typeface="Century Gothic" panose="020B0502020202020204" pitchFamily="34" charset="0"/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13634878"/>
            <a:ext cx="4300519" cy="718591"/>
          </a:xfrm>
          <a:prstGeom prst="rect">
            <a:avLst/>
          </a:prstGeom>
        </p:spPr>
        <p:txBody>
          <a:bodyPr vert="horz" lIns="133181" tIns="66591" rIns="133181" bIns="66591" rtlCol="0" anchor="b"/>
          <a:lstStyle>
            <a:lvl1pPr algn="l">
              <a:defRPr sz="1700"/>
            </a:lvl1pPr>
          </a:lstStyle>
          <a:p>
            <a:endParaRPr lang="fr-FR" dirty="0">
              <a:latin typeface="Century Gothic" panose="020B0502020202020204" pitchFamily="34" charset="0"/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5623756" y="13634878"/>
            <a:ext cx="4300519" cy="718591"/>
          </a:xfrm>
          <a:prstGeom prst="rect">
            <a:avLst/>
          </a:prstGeom>
        </p:spPr>
        <p:txBody>
          <a:bodyPr vert="horz" lIns="133181" tIns="66591" rIns="133181" bIns="66591" rtlCol="0" anchor="b"/>
          <a:lstStyle>
            <a:lvl1pPr algn="r">
              <a:defRPr sz="1700"/>
            </a:lvl1pPr>
          </a:lstStyle>
          <a:p>
            <a:fld id="{8E464749-B464-48E6-9157-3BB4BE315D7E}" type="slidenum">
              <a:rPr lang="fr-FR" smtClean="0">
                <a:latin typeface="Century Gothic" panose="020B0502020202020204" pitchFamily="34" charset="0"/>
              </a:rPr>
              <a:t>‹N›</a:t>
            </a:fld>
            <a:endParaRPr lang="fr-FR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9996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" y="2"/>
            <a:ext cx="4301543" cy="71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3581" tIns="66790" rIns="133581" bIns="66790" numCol="1" anchor="t" anchorCtr="0" compatLnSpc="1">
            <a:prstTxWarp prst="textNoShape">
              <a:avLst/>
            </a:prstTxWarp>
          </a:bodyPr>
          <a:lstStyle>
            <a:lvl1pPr>
              <a:defRPr sz="1700" smtClean="0">
                <a:latin typeface="Century Gothic" panose="020B0502020202020204" pitchFamily="34" charset="0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800" y="2"/>
            <a:ext cx="4301543" cy="71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3581" tIns="66790" rIns="133581" bIns="66790" numCol="1" anchor="t" anchorCtr="0" compatLnSpc="1">
            <a:prstTxWarp prst="textNoShape">
              <a:avLst/>
            </a:prstTxWarp>
          </a:bodyPr>
          <a:lstStyle>
            <a:lvl1pPr algn="r">
              <a:defRPr sz="1700" smtClean="0">
                <a:latin typeface="Century Gothic" panose="020B0502020202020204" pitchFamily="34" charset="0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373188" y="1076325"/>
            <a:ext cx="7180262" cy="53848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2665" y="6818990"/>
            <a:ext cx="7941310" cy="6460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3581" tIns="66790" rIns="133581" bIns="667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dirty="0"/>
              <a:t>Cliquez pour modifier les styles du texte du masque</a:t>
            </a:r>
          </a:p>
          <a:p>
            <a:pPr lvl="1"/>
            <a:r>
              <a:rPr lang="fr-FR" noProof="0" dirty="0"/>
              <a:t>Deuxième niveau</a:t>
            </a:r>
          </a:p>
          <a:p>
            <a:pPr lvl="2"/>
            <a:r>
              <a:rPr lang="fr-FR" noProof="0" dirty="0"/>
              <a:t>Troisième niveau</a:t>
            </a:r>
          </a:p>
          <a:p>
            <a:pPr lvl="3"/>
            <a:r>
              <a:rPr lang="fr-FR" noProof="0" dirty="0"/>
              <a:t>Quatrième niveau</a:t>
            </a:r>
          </a:p>
          <a:p>
            <a:pPr lvl="4"/>
            <a:r>
              <a:rPr lang="fr-FR" noProof="0" dirty="0"/>
              <a:t>Cinquième niveau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4" y="13635485"/>
            <a:ext cx="4301543" cy="71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3581" tIns="66790" rIns="133581" bIns="66790" numCol="1" anchor="b" anchorCtr="0" compatLnSpc="1">
            <a:prstTxWarp prst="textNoShape">
              <a:avLst/>
            </a:prstTxWarp>
          </a:bodyPr>
          <a:lstStyle>
            <a:lvl1pPr>
              <a:defRPr sz="1700" smtClean="0">
                <a:latin typeface="Century Gothic" panose="020B0502020202020204" pitchFamily="34" charset="0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800" y="13635485"/>
            <a:ext cx="4301543" cy="71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33581" tIns="66790" rIns="133581" bIns="66790" numCol="1" anchor="b" anchorCtr="0" compatLnSpc="1">
            <a:prstTxWarp prst="textNoShape">
              <a:avLst/>
            </a:prstTxWarp>
          </a:bodyPr>
          <a:lstStyle>
            <a:lvl1pPr algn="r">
              <a:defRPr sz="1700" smtClean="0">
                <a:latin typeface="Century Gothic" panose="020B0502020202020204" pitchFamily="34" charset="0"/>
              </a:defRPr>
            </a:lvl1pPr>
          </a:lstStyle>
          <a:p>
            <a:pPr>
              <a:defRPr/>
            </a:pPr>
            <a:fld id="{353AE02E-8A2D-44A1-91AD-33DAD2D96A16}" type="slidenum">
              <a:rPr lang="fr-FR" smtClean="0"/>
              <a:pPr>
                <a:defRPr/>
              </a:pPr>
              <a:t>‹N›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68084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4" Type="http://schemas.openxmlformats.org/officeDocument/2006/relationships/image" Target="../media/image2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 bwMode="gray">
      <p:bgPr>
        <a:gradFill>
          <a:gsLst>
            <a:gs pos="0">
              <a:schemeClr val="bg2"/>
            </a:gs>
            <a:gs pos="50000">
              <a:srgbClr val="002864"/>
            </a:gs>
            <a:gs pos="100000">
              <a:srgbClr val="00317A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gray">
            <a:xfrm>
              <a:off x="0" y="0"/>
              <a:ext cx="5760" cy="2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dirty="0">
                <a:latin typeface="Century Gothic" panose="020B050202020202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gray">
            <a:xfrm>
              <a:off x="0" y="0"/>
              <a:ext cx="204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dirty="0">
                <a:latin typeface="Century Gothic" panose="020B050202020202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gray">
            <a:xfrm>
              <a:off x="0" y="3408"/>
              <a:ext cx="5760" cy="9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dirty="0">
                <a:latin typeface="Century Gothic" panose="020B0502020202020204" pitchFamily="34" charset="0"/>
              </a:endParaRPr>
            </a:p>
          </p:txBody>
        </p:sp>
      </p:grpSp>
      <p:pic>
        <p:nvPicPr>
          <p:cNvPr id="8" name="Picture 6" descr="logo_couv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7742238" y="5778500"/>
            <a:ext cx="1401762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11188" y="333375"/>
            <a:ext cx="7921625" cy="1511300"/>
          </a:xfrm>
        </p:spPr>
        <p:txBody>
          <a:bodyPr anchor="b"/>
          <a:lstStyle>
            <a:lvl1pPr algn="r"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noProof="0"/>
              <a:t>Modifiez le style du titre</a:t>
            </a:r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611188" y="1844675"/>
            <a:ext cx="7921625" cy="3240088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 marL="0" indent="0" algn="r">
              <a:buFont typeface="Wingdings" pitchFamily="2" charset="2"/>
              <a:buNone/>
              <a:defRPr sz="1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noProof="0"/>
              <a:t>Modifiez le style des sous-titres du masque</a:t>
            </a:r>
          </a:p>
        </p:txBody>
      </p:sp>
    </p:spTree>
    <p:extLst>
      <p:ext uri="{BB962C8B-B14F-4D97-AF65-F5344CB8AC3E}">
        <p14:creationId xmlns:p14="http://schemas.microsoft.com/office/powerpoint/2010/main" val="133726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73948" y="1437715"/>
            <a:ext cx="8173913" cy="5111750"/>
          </a:xfrm>
        </p:spPr>
        <p:txBody>
          <a:bodyPr/>
          <a:lstStyle>
            <a:lvl3pPr>
              <a:defRPr>
                <a:solidFill>
                  <a:schemeClr val="accent6"/>
                </a:solidFill>
              </a:defRPr>
            </a:lvl3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dirty="0"/>
              <a:t>Excellence Client Network - 17/06/2013</a:t>
            </a:r>
          </a:p>
        </p:txBody>
      </p:sp>
      <p:sp>
        <p:nvSpPr>
          <p:cNvPr id="5" name="Espace réservé du numéro de diapositive 3"/>
          <p:cNvSpPr>
            <a:spLocks noGrp="1"/>
          </p:cNvSpPr>
          <p:nvPr>
            <p:ph type="sldNum" sz="quarter" idx="4"/>
          </p:nvPr>
        </p:nvSpPr>
        <p:spPr>
          <a:xfrm>
            <a:off x="8542678" y="6422854"/>
            <a:ext cx="5270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6DC80-C768-4210-A202-6E2E44BBFA3A}" type="slidenum">
              <a:rPr lang="fr-FR" smtClean="0"/>
              <a:t>‹N›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67829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FICHE Tour manag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73948" y="1437715"/>
            <a:ext cx="8173913" cy="5111750"/>
          </a:xfrm>
        </p:spPr>
        <p:txBody>
          <a:bodyPr/>
          <a:lstStyle>
            <a:lvl3pPr>
              <a:defRPr>
                <a:solidFill>
                  <a:schemeClr val="accent6"/>
                </a:solidFill>
              </a:defRPr>
            </a:lvl3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dirty="0"/>
              <a:t>Excellence Client Network - 17/06/2013</a:t>
            </a:r>
          </a:p>
        </p:txBody>
      </p:sp>
      <p:sp>
        <p:nvSpPr>
          <p:cNvPr id="5" name="Espace réservé du numéro de diapositive 3"/>
          <p:cNvSpPr>
            <a:spLocks noGrp="1"/>
          </p:cNvSpPr>
          <p:nvPr>
            <p:ph type="sldNum" sz="quarter" idx="4"/>
          </p:nvPr>
        </p:nvSpPr>
        <p:spPr>
          <a:xfrm>
            <a:off x="8542678" y="6422854"/>
            <a:ext cx="5270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6DC80-C768-4210-A202-6E2E44BBFA3A}" type="slidenum">
              <a:rPr lang="fr-FR" smtClean="0"/>
              <a:t>‹N›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53053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Excellence Client Network - 17/06/2013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87093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11188" y="1341438"/>
            <a:ext cx="3884612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41438"/>
            <a:ext cx="3884613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Excellence Client Network - 17/06/2013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03914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Excellence Client Network - 17/06/2013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35842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Excellence Client Network - 17/06/2013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54515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Excellence Client Network - 17/06/2013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99847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Excellence Client Network - 17/06/2013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5979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Excellence Client Network - 17/06/2013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17044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Excellence Client Network - 17/06/2013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537722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3200" y="333375"/>
            <a:ext cx="1979613" cy="6119813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11188" y="333375"/>
            <a:ext cx="5789612" cy="6119813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Excellence Client Network - 17/06/2013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221340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ctangle 9" hidden="1"/>
          <p:cNvGraphicFramePr>
            <a:graphicFrameLocks/>
          </p:cNvGraphicFramePr>
          <p:nvPr userDrawn="1">
            <p:custDataLst>
              <p:tags r:id="rId1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0" imgH="0" progId="TCLayout.ActiveDocument.1">
                  <p:embed/>
                </p:oleObj>
              </mc:Choice>
              <mc:Fallback>
                <p:oleObj name="think-cell Slide" r:id="rId3" imgW="0" imgH="0" progId="TCLayout.ActiveDocument.1">
                  <p:embed/>
                  <p:pic>
                    <p:nvPicPr>
                      <p:cNvPr id="4" name="Rectangle 9" hidden="1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Espace réservé pour une image  24"/>
          <p:cNvSpPr>
            <a:spLocks noGrp="1"/>
          </p:cNvSpPr>
          <p:nvPr>
            <p:ph type="pic" sz="quarter" idx="11"/>
          </p:nvPr>
        </p:nvSpPr>
        <p:spPr>
          <a:xfrm>
            <a:off x="224140" y="1837175"/>
            <a:ext cx="1213200" cy="990000"/>
          </a:xfrm>
          <a:solidFill>
            <a:schemeClr val="accent1"/>
          </a:solidFill>
        </p:spPr>
        <p:txBody>
          <a:bodyPr/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24" name="Espace réservé pour une image  24"/>
          <p:cNvSpPr>
            <a:spLocks noGrp="1"/>
          </p:cNvSpPr>
          <p:nvPr>
            <p:ph type="pic" sz="quarter" idx="16"/>
          </p:nvPr>
        </p:nvSpPr>
        <p:spPr>
          <a:xfrm>
            <a:off x="3206464" y="1838619"/>
            <a:ext cx="1213200" cy="990000"/>
          </a:xfrm>
          <a:solidFill>
            <a:schemeClr val="accent1"/>
          </a:solidFill>
        </p:spPr>
        <p:txBody>
          <a:bodyPr/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25" name="Espace réservé pour une image  24"/>
          <p:cNvSpPr>
            <a:spLocks noGrp="1"/>
          </p:cNvSpPr>
          <p:nvPr>
            <p:ph type="pic" sz="quarter" idx="21"/>
          </p:nvPr>
        </p:nvSpPr>
        <p:spPr>
          <a:xfrm>
            <a:off x="6231282" y="1840063"/>
            <a:ext cx="1213200" cy="990000"/>
          </a:xfrm>
          <a:solidFill>
            <a:schemeClr val="accent1"/>
          </a:solidFill>
        </p:spPr>
        <p:txBody>
          <a:bodyPr/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26" name="Espace réservé pour une image  24"/>
          <p:cNvSpPr>
            <a:spLocks noGrp="1"/>
          </p:cNvSpPr>
          <p:nvPr>
            <p:ph type="pic" sz="quarter" idx="26"/>
          </p:nvPr>
        </p:nvSpPr>
        <p:spPr>
          <a:xfrm>
            <a:off x="224140" y="3343386"/>
            <a:ext cx="1213200" cy="990000"/>
          </a:xfrm>
          <a:solidFill>
            <a:schemeClr val="accent1"/>
          </a:solidFill>
        </p:spPr>
        <p:txBody>
          <a:bodyPr/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27" name="Espace réservé pour une image  24"/>
          <p:cNvSpPr>
            <a:spLocks noGrp="1"/>
          </p:cNvSpPr>
          <p:nvPr>
            <p:ph type="pic" sz="quarter" idx="31"/>
          </p:nvPr>
        </p:nvSpPr>
        <p:spPr>
          <a:xfrm>
            <a:off x="3206464" y="3344830"/>
            <a:ext cx="1213200" cy="990000"/>
          </a:xfrm>
          <a:solidFill>
            <a:schemeClr val="accent1"/>
          </a:solidFill>
        </p:spPr>
        <p:txBody>
          <a:bodyPr/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28" name="Espace réservé pour une image  24"/>
          <p:cNvSpPr>
            <a:spLocks noGrp="1"/>
          </p:cNvSpPr>
          <p:nvPr>
            <p:ph type="pic" sz="quarter" idx="36"/>
          </p:nvPr>
        </p:nvSpPr>
        <p:spPr>
          <a:xfrm>
            <a:off x="6231282" y="3346274"/>
            <a:ext cx="1213200" cy="990000"/>
          </a:xfrm>
          <a:solidFill>
            <a:schemeClr val="accent1"/>
          </a:solidFill>
        </p:spPr>
        <p:txBody>
          <a:bodyPr/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29" name="Espace réservé pour une image  24"/>
          <p:cNvSpPr>
            <a:spLocks noGrp="1"/>
          </p:cNvSpPr>
          <p:nvPr>
            <p:ph type="pic" sz="quarter" idx="41"/>
          </p:nvPr>
        </p:nvSpPr>
        <p:spPr>
          <a:xfrm>
            <a:off x="224140" y="4849597"/>
            <a:ext cx="1213200" cy="990000"/>
          </a:xfrm>
          <a:solidFill>
            <a:schemeClr val="accent1"/>
          </a:solidFill>
        </p:spPr>
        <p:txBody>
          <a:bodyPr/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30" name="Espace réservé pour une image  24"/>
          <p:cNvSpPr>
            <a:spLocks noGrp="1"/>
          </p:cNvSpPr>
          <p:nvPr>
            <p:ph type="pic" sz="quarter" idx="46"/>
          </p:nvPr>
        </p:nvSpPr>
        <p:spPr>
          <a:xfrm>
            <a:off x="3206464" y="4851041"/>
            <a:ext cx="1213200" cy="990000"/>
          </a:xfrm>
          <a:solidFill>
            <a:schemeClr val="accent1"/>
          </a:solidFill>
        </p:spPr>
        <p:txBody>
          <a:bodyPr/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31" name="Espace réservé pour une image  24"/>
          <p:cNvSpPr>
            <a:spLocks noGrp="1"/>
          </p:cNvSpPr>
          <p:nvPr>
            <p:ph type="pic" sz="quarter" idx="51"/>
          </p:nvPr>
        </p:nvSpPr>
        <p:spPr>
          <a:xfrm>
            <a:off x="6231282" y="4852485"/>
            <a:ext cx="1213200" cy="990000"/>
          </a:xfrm>
          <a:solidFill>
            <a:schemeClr val="accent1"/>
          </a:solidFill>
        </p:spPr>
        <p:txBody>
          <a:bodyPr/>
          <a:lstStyle>
            <a:lvl1pPr algn="ctr">
              <a:defRPr sz="1400"/>
            </a:lvl1pPr>
          </a:lstStyle>
          <a:p>
            <a:endParaRPr lang="fr-FR"/>
          </a:p>
        </p:txBody>
      </p:sp>
      <p:pic>
        <p:nvPicPr>
          <p:cNvPr id="14" name="Picture 6" descr="logo_couv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8185212" y="6119637"/>
            <a:ext cx="958787" cy="7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059696" y="269461"/>
            <a:ext cx="3788268" cy="365125"/>
          </a:xfrm>
          <a:prstGeom prst="rect">
            <a:avLst/>
          </a:prstGeom>
        </p:spPr>
        <p:txBody>
          <a:bodyPr anchor="b"/>
          <a:lstStyle>
            <a:lvl1pPr algn="l">
              <a:defRPr lang="fr-FR" sz="900" kern="1200" smtClean="0">
                <a:solidFill>
                  <a:schemeClr val="tx1"/>
                </a:solidFill>
                <a:latin typeface="Peugeot" panose="02000503040000020003" pitchFamily="2" charset="0"/>
                <a:ea typeface="MS PGothic" pitchFamily="34" charset="-128"/>
                <a:cs typeface="+mn-cs"/>
              </a:defRPr>
            </a:lvl1pPr>
          </a:lstStyle>
          <a:p>
            <a:fld id="{05D88942-A564-43B3-8CC0-33A7C82C0E1A}" type="datetimeFigureOut">
              <a:rPr lang="fr-FR" smtClean="0"/>
              <a:pPr/>
              <a:t>04/06/2024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54931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9"/>
          <p:cNvSpPr>
            <a:spLocks noChangeArrowheads="1"/>
          </p:cNvSpPr>
          <p:nvPr/>
        </p:nvSpPr>
        <p:spPr bwMode="gray">
          <a:xfrm>
            <a:off x="179512" y="261367"/>
            <a:ext cx="8784976" cy="215305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dirty="0">
              <a:latin typeface="Century Gothic" panose="020B0502020202020204" pitchFamily="34" charset="0"/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755203" y="621060"/>
            <a:ext cx="8209285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 STYLE DU TITRE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782261" y="1437715"/>
            <a:ext cx="8173913" cy="511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610815" y="6552944"/>
            <a:ext cx="7921625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900" smtClean="0">
                <a:latin typeface="Century Gothic" panose="020B0502020202020204" pitchFamily="34" charset="0"/>
              </a:defRPr>
            </a:lvl1pPr>
          </a:lstStyle>
          <a:p>
            <a:pPr>
              <a:defRPr/>
            </a:pPr>
            <a:r>
              <a:rPr lang="fr-FR" dirty="0"/>
              <a:t>Excellence Client Network - 17/06/2013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4"/>
          </p:nvPr>
        </p:nvSpPr>
        <p:spPr>
          <a:xfrm>
            <a:off x="8542678" y="6422854"/>
            <a:ext cx="5270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fld id="{8E16DC80-C768-4210-A202-6E2E44BBFA3A}" type="slidenum">
              <a:rPr lang="fr-FR" smtClean="0"/>
              <a:pPr/>
              <a:t>‹N›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63" r:id="rId2"/>
    <p:sldLayoutId id="2147483674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5" r:id="rId13"/>
  </p:sldLayoutIdLst>
  <p:hf hdr="0" dt="0"/>
  <p:txStyles>
    <p:titleStyle>
      <a:lvl1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400" b="0">
          <a:solidFill>
            <a:schemeClr val="tx1"/>
          </a:solidFill>
          <a:latin typeface="Peugeot" pitchFamily="50" charset="0"/>
          <a:ea typeface="+mj-ea"/>
          <a:cs typeface="+mj-cs"/>
        </a:defRPr>
      </a:lvl1pPr>
      <a:lvl2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charset="0"/>
        </a:defRPr>
      </a:lvl2pPr>
      <a:lvl3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charset="0"/>
        </a:defRPr>
      </a:lvl3pPr>
      <a:lvl4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charset="0"/>
        </a:defRPr>
      </a:lvl4pPr>
      <a:lvl5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charset="0"/>
        </a:defRPr>
      </a:lvl9pPr>
    </p:titleStyle>
    <p:bodyStyle>
      <a:lvl1pPr marL="0" indent="0" algn="l" rtl="0" eaLnBrk="1" fontAlgn="base" hangingPunct="1">
        <a:lnSpc>
          <a:spcPct val="85000"/>
        </a:lnSpc>
        <a:spcBef>
          <a:spcPct val="20000"/>
        </a:spcBef>
        <a:spcAft>
          <a:spcPct val="0"/>
        </a:spcAft>
        <a:buClr>
          <a:schemeClr val="bg2"/>
        </a:buClr>
        <a:buFontTx/>
        <a:buNone/>
        <a:defRPr sz="2000" b="1">
          <a:solidFill>
            <a:schemeClr val="accent1"/>
          </a:solidFill>
          <a:latin typeface="Peugeot" pitchFamily="50" charset="0"/>
          <a:ea typeface="+mn-ea"/>
          <a:cs typeface="+mn-cs"/>
        </a:defRPr>
      </a:lvl1pPr>
      <a:lvl2pPr marL="630238" indent="-285750" algn="l" rtl="0" eaLnBrk="1" fontAlgn="base" hangingPunct="1">
        <a:lnSpc>
          <a:spcPct val="85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n"/>
        <a:defRPr b="0">
          <a:solidFill>
            <a:schemeClr val="tx1"/>
          </a:solidFill>
          <a:latin typeface="Peugeot" pitchFamily="50" charset="0"/>
        </a:defRPr>
      </a:lvl2pPr>
      <a:lvl3pPr marL="860425" indent="-228600" algn="l" rtl="0" eaLnBrk="1" fontAlgn="base" hangingPunct="1">
        <a:lnSpc>
          <a:spcPct val="85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l"/>
        <a:defRPr sz="1600" b="0">
          <a:solidFill>
            <a:schemeClr val="tx1"/>
          </a:solidFill>
          <a:latin typeface="Peugeot" pitchFamily="50" charset="0"/>
        </a:defRPr>
      </a:lvl3pPr>
      <a:lvl4pPr marL="1090613" indent="-228600" algn="l" rtl="0" eaLnBrk="1" fontAlgn="base" hangingPunct="1">
        <a:lnSpc>
          <a:spcPct val="85000"/>
        </a:lnSpc>
        <a:spcBef>
          <a:spcPct val="20000"/>
        </a:spcBef>
        <a:spcAft>
          <a:spcPct val="0"/>
        </a:spcAft>
        <a:buClr>
          <a:schemeClr val="bg2"/>
        </a:buClr>
        <a:buFont typeface="Arial" charset="0"/>
        <a:buChar char="-"/>
        <a:defRPr sz="1400" b="0">
          <a:solidFill>
            <a:schemeClr val="tx1"/>
          </a:solidFill>
          <a:latin typeface="Peugeot" pitchFamily="50" charset="0"/>
        </a:defRPr>
      </a:lvl4pPr>
      <a:lvl5pPr marL="1320800" indent="-228600" algn="l" rtl="0" eaLnBrk="1" fontAlgn="base" hangingPunct="1">
        <a:lnSpc>
          <a:spcPct val="85000"/>
        </a:lnSpc>
        <a:spcBef>
          <a:spcPct val="20000"/>
        </a:spcBef>
        <a:spcAft>
          <a:spcPct val="0"/>
        </a:spcAft>
        <a:buClr>
          <a:schemeClr val="bg2"/>
        </a:buClr>
        <a:buChar char="•"/>
        <a:defRPr sz="1400" b="0">
          <a:solidFill>
            <a:schemeClr val="tx1"/>
          </a:solidFill>
          <a:latin typeface="Peugeot" pitchFamily="50" charset="0"/>
        </a:defRPr>
      </a:lvl5pPr>
      <a:lvl6pPr marL="1778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Char char="•"/>
        <a:defRPr sz="1400">
          <a:solidFill>
            <a:schemeClr val="tx1"/>
          </a:solidFill>
          <a:latin typeface="+mn-lt"/>
        </a:defRPr>
      </a:lvl6pPr>
      <a:lvl7pPr marL="2235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Char char="•"/>
        <a:defRPr sz="1400">
          <a:solidFill>
            <a:schemeClr val="tx1"/>
          </a:solidFill>
          <a:latin typeface="+mn-lt"/>
        </a:defRPr>
      </a:lvl7pPr>
      <a:lvl8pPr marL="26924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Char char="•"/>
        <a:defRPr sz="1400">
          <a:solidFill>
            <a:schemeClr val="tx1"/>
          </a:solidFill>
          <a:latin typeface="+mn-lt"/>
        </a:defRPr>
      </a:lvl8pPr>
      <a:lvl9pPr marL="31496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Char char="•"/>
        <a:defRPr sz="14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21" Type="http://schemas.openxmlformats.org/officeDocument/2006/relationships/image" Target="../media/image2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jpeg"/><Relationship Id="rId2" Type="http://schemas.openxmlformats.org/officeDocument/2006/relationships/image" Target="../media/image3.png"/><Relationship Id="rId16" Type="http://schemas.openxmlformats.org/officeDocument/2006/relationships/image" Target="../media/image17.jpe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Rectangle 291"/>
          <p:cNvSpPr/>
          <p:nvPr/>
        </p:nvSpPr>
        <p:spPr>
          <a:xfrm>
            <a:off x="2356581" y="780590"/>
            <a:ext cx="2202470" cy="13450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051A2B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e 4">
            <a:extLst>
              <a:ext uri="{FF2B5EF4-FFF2-40B4-BE49-F238E27FC236}">
                <a16:creationId xmlns:a16="http://schemas.microsoft.com/office/drawing/2014/main" id="{03CAD55F-0217-420E-9DEF-78F308A4353F}"/>
              </a:ext>
            </a:extLst>
          </p:cNvPr>
          <p:cNvGrpSpPr/>
          <p:nvPr/>
        </p:nvGrpSpPr>
        <p:grpSpPr>
          <a:xfrm>
            <a:off x="12210" y="-1023941"/>
            <a:ext cx="9107494" cy="7881941"/>
            <a:chOff x="12210" y="-1023941"/>
            <a:chExt cx="9107494" cy="7881941"/>
          </a:xfrm>
        </p:grpSpPr>
        <p:sp>
          <p:nvSpPr>
            <p:cNvPr id="47" name="Rectangle 46"/>
            <p:cNvSpPr/>
            <p:nvPr/>
          </p:nvSpPr>
          <p:spPr>
            <a:xfrm>
              <a:off x="235889" y="202632"/>
              <a:ext cx="7305017" cy="373473"/>
            </a:xfrm>
            <a:prstGeom prst="rect">
              <a:avLst/>
            </a:prstGeom>
            <a:solidFill>
              <a:srgbClr val="051A2B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fr-FR" dirty="0"/>
            </a:p>
          </p:txBody>
        </p:sp>
        <p:grpSp>
          <p:nvGrpSpPr>
            <p:cNvPr id="8" name="Groupe 7"/>
            <p:cNvGrpSpPr/>
            <p:nvPr/>
          </p:nvGrpSpPr>
          <p:grpSpPr>
            <a:xfrm>
              <a:off x="6869733" y="784692"/>
              <a:ext cx="2202466" cy="1347149"/>
              <a:chOff x="10649" y="3034813"/>
              <a:chExt cx="2941872" cy="1392135"/>
            </a:xfrm>
          </p:grpSpPr>
          <p:sp>
            <p:nvSpPr>
              <p:cNvPr id="322" name="Rectangle 321"/>
              <p:cNvSpPr/>
              <p:nvPr/>
            </p:nvSpPr>
            <p:spPr>
              <a:xfrm>
                <a:off x="10649" y="3034813"/>
                <a:ext cx="2941872" cy="139213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Peugeot Light" panose="02000503040000020003" pitchFamily="2" charset="0"/>
                </a:endParaRPr>
              </a:p>
            </p:txBody>
          </p:sp>
          <p:sp>
            <p:nvSpPr>
              <p:cNvPr id="323" name="Rectangle 322"/>
              <p:cNvSpPr/>
              <p:nvPr/>
            </p:nvSpPr>
            <p:spPr>
              <a:xfrm>
                <a:off x="1336449" y="3310405"/>
                <a:ext cx="1548967" cy="108116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latin typeface="Peugeot" panose="02000503040000020003" pitchFamily="2" charset="0"/>
                </a:endParaRPr>
              </a:p>
            </p:txBody>
          </p:sp>
        </p:grpSp>
        <p:grpSp>
          <p:nvGrpSpPr>
            <p:cNvPr id="6" name="Groupe 5"/>
            <p:cNvGrpSpPr/>
            <p:nvPr/>
          </p:nvGrpSpPr>
          <p:grpSpPr>
            <a:xfrm>
              <a:off x="4641711" y="785361"/>
              <a:ext cx="2228331" cy="1345040"/>
              <a:chOff x="6156176" y="1522645"/>
              <a:chExt cx="2486780" cy="1392135"/>
            </a:xfrm>
          </p:grpSpPr>
          <p:sp>
            <p:nvSpPr>
              <p:cNvPr id="307" name="Rectangle 306"/>
              <p:cNvSpPr/>
              <p:nvPr/>
            </p:nvSpPr>
            <p:spPr>
              <a:xfrm>
                <a:off x="6156176" y="1522645"/>
                <a:ext cx="2447839" cy="139213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Century Gothic" panose="020B050202020202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308" name="Rectangle 307"/>
              <p:cNvSpPr/>
              <p:nvPr/>
            </p:nvSpPr>
            <p:spPr>
              <a:xfrm>
                <a:off x="7294597" y="1810230"/>
                <a:ext cx="1241653" cy="107060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Century Gothic" panose="020B050202020202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316" name="ZoneTexte 315"/>
              <p:cNvSpPr txBox="1"/>
              <p:nvPr/>
            </p:nvSpPr>
            <p:spPr>
              <a:xfrm>
                <a:off x="8241879" y="1687624"/>
                <a:ext cx="401077" cy="1592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fr-FR" sz="400" b="1" dirty="0">
                    <a:latin typeface="Century Gothic" panose="020B0502020202020204" pitchFamily="34" charset="0"/>
                    <a:cs typeface="Calibri" panose="020F0502020204030204" pitchFamily="34" charset="0"/>
                  </a:rPr>
                  <a:t>CHECK</a:t>
                </a:r>
              </a:p>
            </p:txBody>
          </p:sp>
        </p:grpSp>
        <p:sp>
          <p:nvSpPr>
            <p:cNvPr id="293" name="Rectangle 292"/>
            <p:cNvSpPr/>
            <p:nvPr/>
          </p:nvSpPr>
          <p:spPr>
            <a:xfrm>
              <a:off x="3535165" y="1051378"/>
              <a:ext cx="953488" cy="1042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99" name="Espace réservé du texte 43"/>
            <p:cNvSpPr txBox="1">
              <a:spLocks/>
            </p:cNvSpPr>
            <p:nvPr/>
          </p:nvSpPr>
          <p:spPr>
            <a:xfrm>
              <a:off x="5006315" y="793841"/>
              <a:ext cx="1518655" cy="221583"/>
            </a:xfrm>
            <a:prstGeom prst="rect">
              <a:avLst/>
            </a:prstGeom>
            <a:noFill/>
          </p:spPr>
          <p:txBody>
            <a:bodyPr wrap="square" lIns="3600" tIns="3600" rIns="3600" bIns="3600" rtlCol="0" anchor="b">
              <a:normAutofit/>
            </a:bodyPr>
            <a:lstStyle>
              <a:defPPr>
                <a:defRPr lang="fr-FR"/>
              </a:defPPr>
              <a:lvl1pPr marL="0" indent="0" eaLnBrk="0" hangingPunct="0">
                <a:lnSpc>
                  <a:spcPct val="85000"/>
                </a:lnSpc>
                <a:spcBef>
                  <a:spcPts val="0"/>
                </a:spcBef>
                <a:buNone/>
                <a:defRPr sz="900" b="1" cap="all">
                  <a:solidFill>
                    <a:srgbClr val="46467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MS PGothic" pitchFamily="34" charset="-128"/>
                  <a:cs typeface="Calibri" panose="020F0502020204030204" pitchFamily="34" charset="0"/>
                </a:defRPr>
              </a:lvl1pPr>
              <a:lvl2pPr marL="358775" indent="-357188" eaLnBrk="0" hangingPunct="0">
                <a:lnSpc>
                  <a:spcPct val="90000"/>
                </a:lnSpc>
                <a:spcBef>
                  <a:spcPct val="40000"/>
                </a:spcBef>
                <a:buFont typeface="Citroen" pitchFamily="50" charset="0"/>
                <a:buChar char="§"/>
                <a:defRPr sz="2000">
                  <a:solidFill>
                    <a:schemeClr val="bg2"/>
                  </a:solidFill>
                  <a:latin typeface="Citroen" pitchFamily="50" charset="0"/>
                  <a:ea typeface="MS PGothic" pitchFamily="34" charset="-128"/>
                </a:defRPr>
              </a:lvl2pPr>
              <a:lvl3pPr marL="642938" indent="-280988" eaLnBrk="0" hangingPunct="0">
                <a:lnSpc>
                  <a:spcPct val="90000"/>
                </a:lnSpc>
                <a:spcBef>
                  <a:spcPct val="40000"/>
                </a:spcBef>
                <a:buClr>
                  <a:schemeClr val="tx1"/>
                </a:buClr>
                <a:buFont typeface="Citroen" pitchFamily="50" charset="0"/>
                <a:buChar char="-"/>
                <a:defRPr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3pPr>
              <a:lvl4pPr marL="995363" indent="-334963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6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4pPr>
              <a:lvl5pPr marL="1285875" indent="-254000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4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r>
                <a:rPr lang="fr-FR" sz="800" dirty="0">
                  <a:solidFill>
                    <a:srgbClr val="051A2B"/>
                  </a:solidFill>
                  <a:effectLst/>
                  <a:latin typeface="Century Gothic" panose="020B0502020202020204" pitchFamily="34" charset="0"/>
                </a:rPr>
                <a:t>Front desk - WELCOMING</a:t>
              </a:r>
            </a:p>
          </p:txBody>
        </p:sp>
        <p:sp>
          <p:nvSpPr>
            <p:cNvPr id="300" name="Rectangle 299"/>
            <p:cNvSpPr/>
            <p:nvPr/>
          </p:nvSpPr>
          <p:spPr>
            <a:xfrm>
              <a:off x="4316636" y="814870"/>
              <a:ext cx="173867" cy="1623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01" name="ZoneTexte 300"/>
            <p:cNvSpPr txBox="1"/>
            <p:nvPr/>
          </p:nvSpPr>
          <p:spPr>
            <a:xfrm>
              <a:off x="4218863" y="939349"/>
              <a:ext cx="360997" cy="1538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4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CHECK</a:t>
              </a:r>
            </a:p>
          </p:txBody>
        </p:sp>
        <p:sp>
          <p:nvSpPr>
            <p:cNvPr id="137" name="Espace réservé du texte 31"/>
            <p:cNvSpPr txBox="1">
              <a:spLocks/>
            </p:cNvSpPr>
            <p:nvPr/>
          </p:nvSpPr>
          <p:spPr>
            <a:xfrm>
              <a:off x="5718626" y="1151499"/>
              <a:ext cx="1034735" cy="9328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0" rIns="3600" bIns="0" numCol="1" anchor="ctr" anchorCtr="0" compatLnSpc="1">
              <a:prstTxWarp prst="textNoShape">
                <a:avLst/>
              </a:prstTxWarp>
              <a:noAutofit/>
            </a:bodyPr>
            <a:lstStyle>
              <a:lvl1pPr marL="88900" indent="-88900">
                <a:lnSpc>
                  <a:spcPct val="7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  <a:cs typeface="MS PGothic" pitchFamily="34" charset="-128"/>
                </a:defRPr>
              </a:lvl1pPr>
              <a:lvl2pPr marL="358775" indent="-3571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</a:defRPr>
              </a:lvl2pPr>
              <a:lvl3pPr marL="642938" indent="-2809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3pPr>
              <a:lvl4pPr marL="995363" indent="-334963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4pPr>
              <a:lvl5pPr marL="1285875" indent="-254000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 marL="0" indent="0">
                <a:spcAft>
                  <a:spcPts val="300"/>
                </a:spcAft>
                <a:buNone/>
              </a:pPr>
              <a:endParaRPr lang="en-US" sz="570" kern="10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kern="10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Leaflets and other up to date offers.</a:t>
              </a: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Staff immediately visible. Correct dress code, wearing badge.</a:t>
              </a: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Receptions/counters easily identifiable to the customer. </a:t>
              </a: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Clean, tidy, sober decoration. No countertop storage. Trash emptied</a:t>
              </a:r>
              <a:endParaRPr lang="fr-FR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indent="0">
                <a:spcAft>
                  <a:spcPts val="300"/>
                </a:spcAft>
                <a:buNone/>
              </a:pPr>
              <a:endParaRPr lang="en-US" sz="570" kern="10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indent="0">
                <a:spcAft>
                  <a:spcPts val="300"/>
                </a:spcAft>
                <a:buNone/>
              </a:pPr>
              <a:endParaRPr lang="en-US" sz="570" kern="10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31" name="Espace réservé du texte 31"/>
            <p:cNvSpPr txBox="1">
              <a:spLocks/>
            </p:cNvSpPr>
            <p:nvPr/>
          </p:nvSpPr>
          <p:spPr>
            <a:xfrm>
              <a:off x="7900676" y="1106621"/>
              <a:ext cx="1094733" cy="881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0" rIns="3600" bIns="0" numCol="1" anchor="ctr" anchorCtr="0" compatLnSpc="1">
              <a:prstTxWarp prst="textNoShape">
                <a:avLst/>
              </a:prstTxWarp>
              <a:noAutofit/>
            </a:bodyPr>
            <a:lstStyle>
              <a:lvl1pPr marL="88900" indent="-88900">
                <a:lnSpc>
                  <a:spcPct val="7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  <a:cs typeface="MS PGothic" pitchFamily="34" charset="-128"/>
                </a:defRPr>
              </a:lvl1pPr>
              <a:lvl2pPr marL="358775" indent="-3571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</a:defRPr>
              </a:lvl2pPr>
              <a:lvl3pPr marL="642938" indent="-2809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3pPr>
              <a:lvl4pPr marL="995363" indent="-334963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4pPr>
              <a:lvl5pPr marL="1285875" indent="-254000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Reception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must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be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neat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and in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order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,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with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no mess or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papers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visible on the desk.</a:t>
              </a:r>
            </a:p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lang="fr-FR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kern="10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Leaflets and other up to date offers.</a:t>
              </a:r>
            </a:p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lang="fr-FR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Furniture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is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clean and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undamaged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.</a:t>
              </a:r>
            </a:p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lang="fr-FR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indent="0">
                <a:spcAft>
                  <a:spcPts val="0"/>
                </a:spcAft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Staff immediately visible. Correct dress code, wearing badge.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</a:t>
              </a: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91040" y="771952"/>
              <a:ext cx="2202467" cy="135457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latin typeface="Peugeot Light" panose="02000503040000020003" pitchFamily="2" charset="0"/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112441" y="1468097"/>
              <a:ext cx="2134308" cy="62132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latin typeface="Peugeot" panose="02000503040000020003" pitchFamily="2" charset="0"/>
              </a:endParaRPr>
            </a:p>
          </p:txBody>
        </p:sp>
        <p:sp>
          <p:nvSpPr>
            <p:cNvPr id="56" name="Espace réservé du texte 43"/>
            <p:cNvSpPr txBox="1">
              <a:spLocks/>
            </p:cNvSpPr>
            <p:nvPr/>
          </p:nvSpPr>
          <p:spPr>
            <a:xfrm>
              <a:off x="7229654" y="772261"/>
              <a:ext cx="1544726" cy="232911"/>
            </a:xfrm>
            <a:prstGeom prst="rect">
              <a:avLst/>
            </a:prstGeom>
            <a:noFill/>
          </p:spPr>
          <p:txBody>
            <a:bodyPr wrap="square" lIns="3600" tIns="3600" rIns="3600" bIns="3600" rtlCol="0" anchor="b">
              <a:normAutofit/>
            </a:bodyPr>
            <a:lstStyle>
              <a:defPPr>
                <a:defRPr lang="fr-FR"/>
              </a:defPPr>
              <a:lvl1pPr marL="0" indent="0" eaLnBrk="0" hangingPunct="0">
                <a:lnSpc>
                  <a:spcPct val="85000"/>
                </a:lnSpc>
                <a:spcBef>
                  <a:spcPts val="0"/>
                </a:spcBef>
                <a:buNone/>
                <a:defRPr sz="800" b="1" cap="all">
                  <a:solidFill>
                    <a:srgbClr val="464673"/>
                  </a:solidFill>
                  <a:effectLst/>
                  <a:latin typeface="Century Gothic" panose="020B0502020202020204" pitchFamily="34" charset="0"/>
                  <a:ea typeface="MS PGothic" pitchFamily="34" charset="-128"/>
                  <a:cs typeface="Calibri" panose="020F0502020204030204" pitchFamily="34" charset="0"/>
                </a:defRPr>
              </a:lvl1pPr>
              <a:lvl2pPr marL="358775" indent="-357188" eaLnBrk="0" hangingPunct="0">
                <a:lnSpc>
                  <a:spcPct val="90000"/>
                </a:lnSpc>
                <a:spcBef>
                  <a:spcPct val="40000"/>
                </a:spcBef>
                <a:buFont typeface="Citroen" pitchFamily="50" charset="0"/>
                <a:buChar char="§"/>
                <a:defRPr sz="2000">
                  <a:solidFill>
                    <a:schemeClr val="bg2"/>
                  </a:solidFill>
                  <a:latin typeface="Citroen" pitchFamily="50" charset="0"/>
                  <a:ea typeface="MS PGothic" pitchFamily="34" charset="-128"/>
                </a:defRPr>
              </a:lvl2pPr>
              <a:lvl3pPr marL="642938" indent="-280988" eaLnBrk="0" hangingPunct="0">
                <a:lnSpc>
                  <a:spcPct val="90000"/>
                </a:lnSpc>
                <a:spcBef>
                  <a:spcPct val="40000"/>
                </a:spcBef>
                <a:buClr>
                  <a:schemeClr val="tx1"/>
                </a:buClr>
                <a:buFont typeface="Citroen" pitchFamily="50" charset="0"/>
                <a:buChar char="-"/>
                <a:defRPr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3pPr>
              <a:lvl4pPr marL="995363" indent="-334963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6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4pPr>
              <a:lvl5pPr marL="1285875" indent="-254000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4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r>
                <a:rPr lang="fr-FR" dirty="0">
                  <a:solidFill>
                    <a:srgbClr val="051A2B"/>
                  </a:solidFill>
                </a:rPr>
                <a:t>Service </a:t>
              </a:r>
              <a:r>
                <a:rPr lang="fr-FR" dirty="0" err="1">
                  <a:solidFill>
                    <a:srgbClr val="051A2B"/>
                  </a:solidFill>
                </a:rPr>
                <a:t>reception</a:t>
              </a:r>
              <a:endParaRPr lang="fr-FR" dirty="0">
                <a:solidFill>
                  <a:srgbClr val="051A2B"/>
                </a:solidFill>
              </a:endParaRPr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2052130" y="801209"/>
              <a:ext cx="170562" cy="15653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chemeClr val="tx1"/>
                </a:solidFill>
                <a:latin typeface="Peugeot" panose="02000503040000020003" pitchFamily="2" charset="0"/>
              </a:endParaRPr>
            </a:p>
          </p:txBody>
        </p:sp>
        <p:sp>
          <p:nvSpPr>
            <p:cNvPr id="150" name="ZoneTexte 149"/>
            <p:cNvSpPr txBox="1"/>
            <p:nvPr/>
          </p:nvSpPr>
          <p:spPr>
            <a:xfrm>
              <a:off x="1952948" y="934044"/>
              <a:ext cx="351379" cy="1538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fr-FR"/>
              </a:defPPr>
              <a:lvl1pPr algn="ctr">
                <a:defRPr sz="400" b="1">
                  <a:latin typeface="Century Gothic" panose="020B0502020202020204" pitchFamily="34" charset="0"/>
                </a:defRPr>
              </a:lvl1pPr>
            </a:lstStyle>
            <a:p>
              <a:r>
                <a:rPr lang="fr-FR" dirty="0"/>
                <a:t>CHECK</a:t>
              </a:r>
            </a:p>
          </p:txBody>
        </p:sp>
        <p:sp>
          <p:nvSpPr>
            <p:cNvPr id="138" name="Espace réservé du texte 31"/>
            <p:cNvSpPr txBox="1">
              <a:spLocks/>
            </p:cNvSpPr>
            <p:nvPr/>
          </p:nvSpPr>
          <p:spPr>
            <a:xfrm>
              <a:off x="3653293" y="1086231"/>
              <a:ext cx="786549" cy="987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0" rIns="3600" bIns="0" numCol="1" anchor="ctr" anchorCtr="0" compatLnSpc="1">
              <a:prstTxWarp prst="textNoShape">
                <a:avLst/>
              </a:prstTxWarp>
              <a:normAutofit/>
            </a:bodyPr>
            <a:lstStyle>
              <a:lvl1pPr marL="88900" indent="-88900">
                <a:lnSpc>
                  <a:spcPct val="7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  <a:cs typeface="MS PGothic" pitchFamily="34" charset="-128"/>
                </a:defRPr>
              </a:lvl1pPr>
              <a:lvl2pPr marL="358775" indent="-3571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</a:defRPr>
              </a:lvl2pPr>
              <a:lvl3pPr marL="642938" indent="-2809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3pPr>
              <a:lvl4pPr marL="995363" indent="-334963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4pPr>
              <a:lvl5pPr marL="1285875" indent="-254000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 marL="0" indent="0">
                <a:spcAft>
                  <a:spcPts val="300"/>
                </a:spcAft>
                <a:buClr>
                  <a:srgbClr val="002060"/>
                </a:buClr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Clean and visible  window display.</a:t>
              </a:r>
            </a:p>
            <a:p>
              <a:pPr marL="0" indent="0">
                <a:spcAft>
                  <a:spcPts val="300"/>
                </a:spcAft>
                <a:buClr>
                  <a:srgbClr val="002060"/>
                </a:buClr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Outer visible signage of business hours/ Phone number and </a:t>
              </a:r>
              <a:r>
                <a:rPr lang="en-US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labour</a:t>
              </a: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rate.</a:t>
              </a:r>
            </a:p>
          </p:txBody>
        </p:sp>
        <p:cxnSp>
          <p:nvCxnSpPr>
            <p:cNvPr id="127" name="Connecteur droit 126"/>
            <p:cNvCxnSpPr/>
            <p:nvPr/>
          </p:nvCxnSpPr>
          <p:spPr>
            <a:xfrm>
              <a:off x="5177646" y="543848"/>
              <a:ext cx="3791729" cy="0"/>
            </a:xfrm>
            <a:prstGeom prst="line">
              <a:avLst/>
            </a:prstGeom>
            <a:ln w="635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Connecteur droit 127"/>
            <p:cNvCxnSpPr/>
            <p:nvPr/>
          </p:nvCxnSpPr>
          <p:spPr>
            <a:xfrm>
              <a:off x="5587195" y="688784"/>
              <a:ext cx="3382180" cy="0"/>
            </a:xfrm>
            <a:prstGeom prst="line">
              <a:avLst/>
            </a:prstGeom>
            <a:ln w="635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6" name="ZoneTexte 175"/>
            <p:cNvSpPr txBox="1"/>
            <p:nvPr/>
          </p:nvSpPr>
          <p:spPr>
            <a:xfrm>
              <a:off x="8744091" y="921371"/>
              <a:ext cx="360997" cy="1538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4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CHECK</a:t>
              </a:r>
            </a:p>
          </p:txBody>
        </p:sp>
        <p:grpSp>
          <p:nvGrpSpPr>
            <p:cNvPr id="178" name="Groupe 177"/>
            <p:cNvGrpSpPr/>
            <p:nvPr/>
          </p:nvGrpSpPr>
          <p:grpSpPr>
            <a:xfrm>
              <a:off x="2357988" y="2212858"/>
              <a:ext cx="2221934" cy="1456561"/>
              <a:chOff x="183250" y="1522645"/>
              <a:chExt cx="2645994" cy="1392135"/>
            </a:xfrm>
          </p:grpSpPr>
          <p:sp>
            <p:nvSpPr>
              <p:cNvPr id="179" name="Rectangle 178"/>
              <p:cNvSpPr/>
              <p:nvPr/>
            </p:nvSpPr>
            <p:spPr>
              <a:xfrm>
                <a:off x="183250" y="1522645"/>
                <a:ext cx="2622812" cy="139213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Peugeot Light" panose="02000503040000020003" pitchFamily="2" charset="0"/>
                </a:endParaRPr>
              </a:p>
            </p:txBody>
          </p:sp>
          <p:sp>
            <p:nvSpPr>
              <p:cNvPr id="180" name="Rectangle 179"/>
              <p:cNvSpPr/>
              <p:nvPr/>
            </p:nvSpPr>
            <p:spPr>
              <a:xfrm>
                <a:off x="1362248" y="1808430"/>
                <a:ext cx="1363061" cy="10484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Peugeot" panose="02000503040000020003" pitchFamily="2" charset="0"/>
                </a:endParaRPr>
              </a:p>
            </p:txBody>
          </p:sp>
          <p:sp>
            <p:nvSpPr>
              <p:cNvPr id="195" name="ZoneTexte 194"/>
              <p:cNvSpPr txBox="1"/>
              <p:nvPr/>
            </p:nvSpPr>
            <p:spPr>
              <a:xfrm>
                <a:off x="2406031" y="1684923"/>
                <a:ext cx="418440" cy="14708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fr-FR"/>
                </a:defPPr>
                <a:lvl1pPr algn="ctr">
                  <a:defRPr sz="400" b="1">
                    <a:latin typeface="Century Gothic" panose="020B0502020202020204" pitchFamily="34" charset="0"/>
                  </a:defRPr>
                </a:lvl1pPr>
              </a:lstStyle>
              <a:p>
                <a:r>
                  <a:rPr lang="fr-FR" dirty="0"/>
                  <a:t>CHECK</a:t>
                </a:r>
              </a:p>
            </p:txBody>
          </p:sp>
        </p:grpSp>
        <p:grpSp>
          <p:nvGrpSpPr>
            <p:cNvPr id="198" name="Groupe 197"/>
            <p:cNvGrpSpPr/>
            <p:nvPr/>
          </p:nvGrpSpPr>
          <p:grpSpPr>
            <a:xfrm>
              <a:off x="4641597" y="2202587"/>
              <a:ext cx="2229041" cy="1461364"/>
              <a:chOff x="3154396" y="1522645"/>
              <a:chExt cx="2677428" cy="1392135"/>
            </a:xfrm>
          </p:grpSpPr>
          <p:sp>
            <p:nvSpPr>
              <p:cNvPr id="199" name="Rectangle 198"/>
              <p:cNvSpPr/>
              <p:nvPr/>
            </p:nvSpPr>
            <p:spPr>
              <a:xfrm>
                <a:off x="3154396" y="1522645"/>
                <a:ext cx="2639601" cy="139213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Century Gothic" panose="020B050202020202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262113" y="1796440"/>
                <a:ext cx="1473802" cy="108558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Century Gothic" panose="020B050202020202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04" name="ZoneTexte 203"/>
              <p:cNvSpPr txBox="1"/>
              <p:nvPr/>
            </p:nvSpPr>
            <p:spPr>
              <a:xfrm>
                <a:off x="5400136" y="1685077"/>
                <a:ext cx="431688" cy="1465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fr-FR" sz="400" b="1" dirty="0">
                    <a:latin typeface="Century Gothic" panose="020B0502020202020204" pitchFamily="34" charset="0"/>
                    <a:cs typeface="Calibri" panose="020F0502020204030204" pitchFamily="34" charset="0"/>
                  </a:rPr>
                  <a:t>CHECK</a:t>
                </a:r>
              </a:p>
            </p:txBody>
          </p:sp>
        </p:grpSp>
        <p:grpSp>
          <p:nvGrpSpPr>
            <p:cNvPr id="231" name="Groupe 230"/>
            <p:cNvGrpSpPr/>
            <p:nvPr/>
          </p:nvGrpSpPr>
          <p:grpSpPr>
            <a:xfrm>
              <a:off x="6873385" y="3742525"/>
              <a:ext cx="2239736" cy="1468216"/>
              <a:chOff x="179944" y="1522645"/>
              <a:chExt cx="2650551" cy="1392135"/>
            </a:xfrm>
          </p:grpSpPr>
          <p:sp>
            <p:nvSpPr>
              <p:cNvPr id="232" name="Rectangle 231"/>
              <p:cNvSpPr/>
              <p:nvPr/>
            </p:nvSpPr>
            <p:spPr>
              <a:xfrm>
                <a:off x="179944" y="1522645"/>
                <a:ext cx="2612273" cy="139213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Peugeot Light" panose="02000503040000020003" pitchFamily="2" charset="0"/>
                </a:endParaRPr>
              </a:p>
            </p:txBody>
          </p:sp>
          <p:sp>
            <p:nvSpPr>
              <p:cNvPr id="233" name="Rectangle 232"/>
              <p:cNvSpPr/>
              <p:nvPr/>
            </p:nvSpPr>
            <p:spPr>
              <a:xfrm>
                <a:off x="1370251" y="1817094"/>
                <a:ext cx="1370384" cy="104253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latin typeface="Peugeot" panose="02000503040000020003" pitchFamily="2" charset="0"/>
                </a:endParaRPr>
              </a:p>
            </p:txBody>
          </p:sp>
          <p:sp>
            <p:nvSpPr>
              <p:cNvPr id="236" name="ZoneTexte 235"/>
              <p:cNvSpPr txBox="1"/>
              <p:nvPr/>
            </p:nvSpPr>
            <p:spPr>
              <a:xfrm>
                <a:off x="2409923" y="1679586"/>
                <a:ext cx="415828" cy="1459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fr-FR"/>
                </a:defPPr>
                <a:lvl1pPr algn="ctr">
                  <a:defRPr sz="400" b="1">
                    <a:latin typeface="Century Gothic" panose="020B0502020202020204" pitchFamily="34" charset="0"/>
                  </a:defRPr>
                </a:lvl1pPr>
              </a:lstStyle>
              <a:p>
                <a:r>
                  <a:rPr lang="fr-FR" dirty="0"/>
                  <a:t>CHECK</a:t>
                </a:r>
              </a:p>
            </p:txBody>
          </p:sp>
        </p:grpSp>
        <p:grpSp>
          <p:nvGrpSpPr>
            <p:cNvPr id="243" name="Groupe 242"/>
            <p:cNvGrpSpPr/>
            <p:nvPr/>
          </p:nvGrpSpPr>
          <p:grpSpPr>
            <a:xfrm>
              <a:off x="87708" y="5269842"/>
              <a:ext cx="2227246" cy="1455583"/>
              <a:chOff x="6156176" y="1522645"/>
              <a:chExt cx="2514322" cy="1392135"/>
            </a:xfrm>
          </p:grpSpPr>
          <p:sp>
            <p:nvSpPr>
              <p:cNvPr id="244" name="Rectangle 243"/>
              <p:cNvSpPr/>
              <p:nvPr/>
            </p:nvSpPr>
            <p:spPr>
              <a:xfrm>
                <a:off x="6156176" y="1522645"/>
                <a:ext cx="2499446" cy="139213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Peugeot Light" panose="02000503040000020003" pitchFamily="2" charset="0"/>
                </a:endParaRPr>
              </a:p>
            </p:txBody>
          </p:sp>
          <p:sp>
            <p:nvSpPr>
              <p:cNvPr id="245" name="Rectangle 244"/>
              <p:cNvSpPr/>
              <p:nvPr/>
            </p:nvSpPr>
            <p:spPr>
              <a:xfrm>
                <a:off x="7154359" y="1824420"/>
                <a:ext cx="1439144" cy="104709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latin typeface="Peugeot" panose="02000503040000020003" pitchFamily="2" charset="0"/>
                </a:endParaRPr>
              </a:p>
            </p:txBody>
          </p:sp>
          <p:sp>
            <p:nvSpPr>
              <p:cNvPr id="248" name="ZoneTexte 247"/>
              <p:cNvSpPr txBox="1"/>
              <p:nvPr/>
            </p:nvSpPr>
            <p:spPr>
              <a:xfrm>
                <a:off x="8273830" y="1694377"/>
                <a:ext cx="396668" cy="1471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fr-FR"/>
                </a:defPPr>
                <a:lvl1pPr algn="ctr">
                  <a:defRPr sz="400" b="1">
                    <a:latin typeface="Century Gothic" panose="020B0502020202020204" pitchFamily="34" charset="0"/>
                  </a:defRPr>
                </a:lvl1pPr>
              </a:lstStyle>
              <a:p>
                <a:r>
                  <a:rPr lang="fr-FR" dirty="0"/>
                  <a:t>CHECK</a:t>
                </a:r>
              </a:p>
            </p:txBody>
          </p:sp>
        </p:grpSp>
        <p:grpSp>
          <p:nvGrpSpPr>
            <p:cNvPr id="249" name="Groupe 248"/>
            <p:cNvGrpSpPr/>
            <p:nvPr/>
          </p:nvGrpSpPr>
          <p:grpSpPr>
            <a:xfrm>
              <a:off x="87707" y="2212858"/>
              <a:ext cx="2202467" cy="1482436"/>
              <a:chOff x="10649" y="3034813"/>
              <a:chExt cx="2941872" cy="1392135"/>
            </a:xfrm>
          </p:grpSpPr>
          <p:sp>
            <p:nvSpPr>
              <p:cNvPr id="250" name="Rectangle 249"/>
              <p:cNvSpPr/>
              <p:nvPr/>
            </p:nvSpPr>
            <p:spPr>
              <a:xfrm>
                <a:off x="10649" y="3034813"/>
                <a:ext cx="2941872" cy="139213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Peugeot Light" panose="02000503040000020003" pitchFamily="2" charset="0"/>
                </a:endParaRPr>
              </a:p>
            </p:txBody>
          </p:sp>
          <p:sp>
            <p:nvSpPr>
              <p:cNvPr id="251" name="Rectangle 250"/>
              <p:cNvSpPr/>
              <p:nvPr/>
            </p:nvSpPr>
            <p:spPr>
              <a:xfrm>
                <a:off x="1367720" y="3297692"/>
                <a:ext cx="1510318" cy="106512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latin typeface="Peugeot" panose="02000503040000020003" pitchFamily="2" charset="0"/>
                </a:endParaRPr>
              </a:p>
            </p:txBody>
          </p:sp>
        </p:grpSp>
        <p:sp>
          <p:nvSpPr>
            <p:cNvPr id="257" name="Espace réservé du texte 43"/>
            <p:cNvSpPr txBox="1">
              <a:spLocks/>
            </p:cNvSpPr>
            <p:nvPr/>
          </p:nvSpPr>
          <p:spPr>
            <a:xfrm>
              <a:off x="7229654" y="3759918"/>
              <a:ext cx="1150760" cy="195406"/>
            </a:xfrm>
            <a:prstGeom prst="rect">
              <a:avLst/>
            </a:prstGeom>
            <a:noFill/>
          </p:spPr>
          <p:txBody>
            <a:bodyPr wrap="square" lIns="3600" tIns="3600" rIns="3600" bIns="3600" rtlCol="0" anchor="b">
              <a:normAutofit/>
            </a:bodyPr>
            <a:lstStyle>
              <a:defPPr>
                <a:defRPr lang="fr-FR"/>
              </a:defPPr>
              <a:lvl1pPr marL="0" indent="0" eaLnBrk="0" hangingPunct="0">
                <a:lnSpc>
                  <a:spcPct val="85000"/>
                </a:lnSpc>
                <a:spcBef>
                  <a:spcPts val="0"/>
                </a:spcBef>
                <a:buNone/>
                <a:defRPr sz="900" b="1" cap="all">
                  <a:solidFill>
                    <a:srgbClr val="46467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MS PGothic" pitchFamily="34" charset="-128"/>
                  <a:cs typeface="Calibri" panose="020F0502020204030204" pitchFamily="34" charset="0"/>
                </a:defRPr>
              </a:lvl1pPr>
              <a:lvl2pPr marL="358775" indent="-357188" eaLnBrk="0" hangingPunct="0">
                <a:lnSpc>
                  <a:spcPct val="90000"/>
                </a:lnSpc>
                <a:spcBef>
                  <a:spcPct val="40000"/>
                </a:spcBef>
                <a:buFont typeface="Citroen" pitchFamily="50" charset="0"/>
                <a:buChar char="§"/>
                <a:defRPr sz="2000">
                  <a:solidFill>
                    <a:schemeClr val="bg2"/>
                  </a:solidFill>
                  <a:latin typeface="Citroen" pitchFamily="50" charset="0"/>
                  <a:ea typeface="MS PGothic" pitchFamily="34" charset="-128"/>
                </a:defRPr>
              </a:lvl2pPr>
              <a:lvl3pPr marL="642938" indent="-280988" eaLnBrk="0" hangingPunct="0">
                <a:lnSpc>
                  <a:spcPct val="90000"/>
                </a:lnSpc>
                <a:spcBef>
                  <a:spcPct val="40000"/>
                </a:spcBef>
                <a:buClr>
                  <a:schemeClr val="tx1"/>
                </a:buClr>
                <a:buFont typeface="Citroen" pitchFamily="50" charset="0"/>
                <a:buChar char="-"/>
                <a:defRPr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3pPr>
              <a:lvl4pPr marL="995363" indent="-334963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6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4pPr>
              <a:lvl5pPr marL="1285875" indent="-254000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4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r>
                <a:rPr lang="fr-FR" sz="800" dirty="0">
                  <a:solidFill>
                    <a:srgbClr val="051A2B"/>
                  </a:solidFill>
                  <a:effectLst/>
                  <a:latin typeface="Century Gothic" panose="020B0502020202020204" pitchFamily="34" charset="0"/>
                </a:rPr>
                <a:t>VEHICLE DELIVERY</a:t>
              </a:r>
            </a:p>
          </p:txBody>
        </p:sp>
        <p:sp>
          <p:nvSpPr>
            <p:cNvPr id="263" name="Espace réservé du texte 43"/>
            <p:cNvSpPr txBox="1">
              <a:spLocks/>
            </p:cNvSpPr>
            <p:nvPr/>
          </p:nvSpPr>
          <p:spPr>
            <a:xfrm>
              <a:off x="5005670" y="2282028"/>
              <a:ext cx="1589475" cy="137121"/>
            </a:xfrm>
            <a:prstGeom prst="rect">
              <a:avLst/>
            </a:prstGeom>
            <a:noFill/>
          </p:spPr>
          <p:txBody>
            <a:bodyPr wrap="square" lIns="3600" tIns="3600" rIns="3600" bIns="3600" rtlCol="0" anchor="b">
              <a:normAutofit/>
            </a:bodyPr>
            <a:lstStyle>
              <a:defPPr>
                <a:defRPr lang="fr-FR"/>
              </a:defPPr>
              <a:lvl1pPr marL="0" indent="0" eaLnBrk="0" hangingPunct="0">
                <a:lnSpc>
                  <a:spcPct val="85000"/>
                </a:lnSpc>
                <a:spcBef>
                  <a:spcPts val="0"/>
                </a:spcBef>
                <a:buNone/>
                <a:defRPr sz="900" b="1" cap="all">
                  <a:solidFill>
                    <a:srgbClr val="46467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MS PGothic" pitchFamily="34" charset="-128"/>
                  <a:cs typeface="Calibri" panose="020F0502020204030204" pitchFamily="34" charset="0"/>
                </a:defRPr>
              </a:lvl1pPr>
              <a:lvl2pPr marL="358775" indent="-357188" eaLnBrk="0" hangingPunct="0">
                <a:lnSpc>
                  <a:spcPct val="90000"/>
                </a:lnSpc>
                <a:spcBef>
                  <a:spcPct val="40000"/>
                </a:spcBef>
                <a:buFont typeface="Citroen" pitchFamily="50" charset="0"/>
                <a:buChar char="§"/>
                <a:defRPr sz="2000">
                  <a:solidFill>
                    <a:schemeClr val="bg2"/>
                  </a:solidFill>
                  <a:latin typeface="Citroen" pitchFamily="50" charset="0"/>
                  <a:ea typeface="MS PGothic" pitchFamily="34" charset="-128"/>
                </a:defRPr>
              </a:lvl2pPr>
              <a:lvl3pPr marL="642938" indent="-280988" eaLnBrk="0" hangingPunct="0">
                <a:lnSpc>
                  <a:spcPct val="90000"/>
                </a:lnSpc>
                <a:spcBef>
                  <a:spcPct val="40000"/>
                </a:spcBef>
                <a:buClr>
                  <a:schemeClr val="tx1"/>
                </a:buClr>
                <a:buFont typeface="Citroen" pitchFamily="50" charset="0"/>
                <a:buChar char="-"/>
                <a:defRPr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3pPr>
              <a:lvl4pPr marL="995363" indent="-334963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6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4pPr>
              <a:lvl5pPr marL="1285875" indent="-254000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4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r>
                <a:rPr lang="fr-FR" sz="800" dirty="0">
                  <a:solidFill>
                    <a:srgbClr val="051A2B"/>
                  </a:solidFill>
                  <a:effectLst/>
                  <a:latin typeface="Century Gothic" panose="020B0502020202020204" pitchFamily="34" charset="0"/>
                </a:rPr>
                <a:t>VEHICLE INSPECTION AREA</a:t>
              </a:r>
            </a:p>
          </p:txBody>
        </p:sp>
        <p:sp>
          <p:nvSpPr>
            <p:cNvPr id="264" name="Espace réservé du texte 31"/>
            <p:cNvSpPr txBox="1">
              <a:spLocks/>
            </p:cNvSpPr>
            <p:nvPr/>
          </p:nvSpPr>
          <p:spPr>
            <a:xfrm>
              <a:off x="5621785" y="2562723"/>
              <a:ext cx="1176580" cy="10220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0" rIns="3600" bIns="0" numCol="1" anchor="ctr" anchorCtr="0" compatLnSpc="1">
              <a:prstTxWarp prst="textNoShape">
                <a:avLst/>
              </a:prstTxWarp>
              <a:noAutofit/>
            </a:bodyPr>
            <a:lstStyle>
              <a:lvl1pPr marL="88900" indent="-88900">
                <a:lnSpc>
                  <a:spcPct val="7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  <a:cs typeface="MS PGothic" pitchFamily="34" charset="-128"/>
                </a:defRPr>
              </a:lvl1pPr>
              <a:lvl2pPr marL="358775" indent="-3571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</a:defRPr>
              </a:lvl2pPr>
              <a:lvl3pPr marL="642938" indent="-2809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3pPr>
              <a:lvl4pPr marL="995363" indent="-334963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4pPr>
              <a:lvl5pPr marL="1285875" indent="-254000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The service advisor should walk around the vehicle with the customer upon arrival and identify and notify to the customer the level of oil, any scratches or any visible defect. </a:t>
              </a: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Clean and tidy inspection area. </a:t>
              </a: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Customer access must be clean, there shouldn’t be any waste in the area and should grease and dirt free.</a:t>
              </a: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Car space should be available.</a:t>
              </a:r>
              <a:endParaRPr lang="fr-FR" sz="570" dirty="0">
                <a:solidFill>
                  <a:schemeClr val="tx1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65" name="Espace réservé du texte 43"/>
            <p:cNvSpPr txBox="1">
              <a:spLocks/>
            </p:cNvSpPr>
            <p:nvPr/>
          </p:nvSpPr>
          <p:spPr>
            <a:xfrm>
              <a:off x="2697982" y="2201646"/>
              <a:ext cx="1800436" cy="220417"/>
            </a:xfrm>
            <a:prstGeom prst="rect">
              <a:avLst/>
            </a:prstGeom>
            <a:noFill/>
          </p:spPr>
          <p:txBody>
            <a:bodyPr wrap="square" lIns="3600" tIns="3600" rIns="3600" bIns="3600" rtlCol="0" anchor="b">
              <a:normAutofit/>
            </a:bodyPr>
            <a:lstStyle>
              <a:defPPr>
                <a:defRPr lang="fr-FR"/>
              </a:defPPr>
              <a:lvl1pPr marL="0" indent="0" eaLnBrk="0" hangingPunct="0">
                <a:lnSpc>
                  <a:spcPct val="85000"/>
                </a:lnSpc>
                <a:spcBef>
                  <a:spcPts val="0"/>
                </a:spcBef>
                <a:buNone/>
                <a:defRPr sz="900" b="1" cap="all">
                  <a:solidFill>
                    <a:srgbClr val="46467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MS PGothic" pitchFamily="34" charset="-128"/>
                  <a:cs typeface="Calibri" panose="020F0502020204030204" pitchFamily="34" charset="0"/>
                </a:defRPr>
              </a:lvl1pPr>
              <a:lvl2pPr marL="358775" indent="-357188" eaLnBrk="0" hangingPunct="0">
                <a:lnSpc>
                  <a:spcPct val="90000"/>
                </a:lnSpc>
                <a:spcBef>
                  <a:spcPct val="40000"/>
                </a:spcBef>
                <a:buFont typeface="Citroen" pitchFamily="50" charset="0"/>
                <a:buChar char="§"/>
                <a:defRPr sz="2000">
                  <a:solidFill>
                    <a:schemeClr val="bg2"/>
                  </a:solidFill>
                  <a:latin typeface="Citroen" pitchFamily="50" charset="0"/>
                  <a:ea typeface="MS PGothic" pitchFamily="34" charset="-128"/>
                </a:defRPr>
              </a:lvl2pPr>
              <a:lvl3pPr marL="642938" indent="-280988" eaLnBrk="0" hangingPunct="0">
                <a:lnSpc>
                  <a:spcPct val="90000"/>
                </a:lnSpc>
                <a:spcBef>
                  <a:spcPct val="40000"/>
                </a:spcBef>
                <a:buClr>
                  <a:schemeClr val="tx1"/>
                </a:buClr>
                <a:buFont typeface="Citroen" pitchFamily="50" charset="0"/>
                <a:buChar char="-"/>
                <a:defRPr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3pPr>
              <a:lvl4pPr marL="995363" indent="-334963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6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4pPr>
              <a:lvl5pPr marL="1285875" indent="-254000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4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r>
                <a:rPr lang="fr-FR" sz="800" dirty="0">
                  <a:solidFill>
                    <a:srgbClr val="051A2B"/>
                  </a:solidFill>
                  <a:effectLst/>
                  <a:latin typeface="Century Gothic" panose="020B0502020202020204" pitchFamily="34" charset="0"/>
                </a:rPr>
                <a:t>Customer </a:t>
              </a:r>
              <a:r>
                <a:rPr lang="fr-FR" sz="800" dirty="0" err="1">
                  <a:solidFill>
                    <a:srgbClr val="051A2B"/>
                  </a:solidFill>
                  <a:effectLst/>
                  <a:latin typeface="Century Gothic" panose="020B0502020202020204" pitchFamily="34" charset="0"/>
                </a:rPr>
                <a:t>restrooms</a:t>
              </a:r>
              <a:endParaRPr lang="fr-FR" sz="800" dirty="0">
                <a:solidFill>
                  <a:srgbClr val="051A2B"/>
                </a:solidFill>
                <a:effectLst/>
                <a:latin typeface="Century Gothic" panose="020B0502020202020204" pitchFamily="34" charset="0"/>
              </a:endParaRPr>
            </a:p>
          </p:txBody>
        </p:sp>
        <p:sp>
          <p:nvSpPr>
            <p:cNvPr id="266" name="Espace réservé du texte 31"/>
            <p:cNvSpPr txBox="1">
              <a:spLocks/>
            </p:cNvSpPr>
            <p:nvPr/>
          </p:nvSpPr>
          <p:spPr>
            <a:xfrm>
              <a:off x="3397752" y="2539966"/>
              <a:ext cx="1102637" cy="10689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0" rIns="3600" bIns="0" numCol="1" anchor="ctr" anchorCtr="0" compatLnSpc="1">
              <a:prstTxWarp prst="textNoShape">
                <a:avLst/>
              </a:prstTxWarp>
              <a:noAutofit/>
            </a:bodyPr>
            <a:lstStyle>
              <a:lvl1pPr marL="88900" indent="-88900">
                <a:lnSpc>
                  <a:spcPct val="7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  <a:cs typeface="MS PGothic" pitchFamily="34" charset="-128"/>
                </a:defRPr>
              </a:lvl1pPr>
              <a:lvl2pPr marL="358775" indent="-3571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</a:defRPr>
              </a:lvl2pPr>
              <a:lvl3pPr marL="642938" indent="-2809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3pPr>
              <a:lvl4pPr marL="995363" indent="-334963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4pPr>
              <a:lvl5pPr marL="1285875" indent="-254000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 marL="0" marR="0" indent="0">
                <a:spcBef>
                  <a:spcPts val="0"/>
                </a:spcBef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Lighting system is in good condition, undamaged, no noise, no dust.</a:t>
              </a:r>
            </a:p>
            <a:p>
              <a:pPr marL="0" marR="0" indent="0">
                <a:spcBef>
                  <a:spcPts val="0"/>
                </a:spcBef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Remain clean and odor-free,  facilities are undamaged and under normal use.</a:t>
              </a:r>
            </a:p>
            <a:p>
              <a:pPr marL="0" marR="0" indent="0">
                <a:spcBef>
                  <a:spcPts val="0"/>
                </a:spcBef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Regularly cleaned, with a cleaning timetable kept.</a:t>
              </a:r>
            </a:p>
            <a:p>
              <a:pPr marL="0" marR="0" indent="0">
                <a:spcBef>
                  <a:spcPts val="0"/>
                </a:spcBef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No visible  storage of cleaning  products or consumables.</a:t>
              </a:r>
              <a:endParaRPr lang="fr-FR" sz="570" dirty="0"/>
            </a:p>
          </p:txBody>
        </p:sp>
        <p:sp>
          <p:nvSpPr>
            <p:cNvPr id="267" name="Espace réservé du texte 43"/>
            <p:cNvSpPr txBox="1">
              <a:spLocks/>
            </p:cNvSpPr>
            <p:nvPr/>
          </p:nvSpPr>
          <p:spPr>
            <a:xfrm>
              <a:off x="428273" y="747592"/>
              <a:ext cx="1606693" cy="212332"/>
            </a:xfrm>
            <a:prstGeom prst="rect">
              <a:avLst/>
            </a:prstGeom>
            <a:noFill/>
          </p:spPr>
          <p:txBody>
            <a:bodyPr wrap="square" lIns="3600" tIns="3600" rIns="3600" bIns="3600" rtlCol="0" anchor="b">
              <a:normAutofit/>
            </a:bodyPr>
            <a:lstStyle>
              <a:lvl1pPr marL="0" indent="0" algn="l" rtl="0" eaLnBrk="0" fontAlgn="base" hangingPunct="0">
                <a:spcBef>
                  <a:spcPct val="80000"/>
                </a:spcBef>
                <a:spcAft>
                  <a:spcPct val="80000"/>
                </a:spcAft>
                <a:defRPr lang="fr-FR" sz="1000" b="1" kern="1200" cap="all" dirty="0">
                  <a:solidFill>
                    <a:schemeClr val="tx2"/>
                  </a:solidFill>
                  <a:latin typeface="Citroen" pitchFamily="50" charset="0"/>
                  <a:ea typeface="MS PGothic" pitchFamily="34" charset="-128"/>
                  <a:cs typeface="+mn-cs"/>
                </a:defRPr>
              </a:lvl1pPr>
              <a:lvl2pPr marL="358775" indent="-357188" algn="l" rtl="0" eaLnBrk="0" fontAlgn="base" hangingPunct="0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Font typeface="Citroen" pitchFamily="50" charset="0"/>
                <a:buChar char="§"/>
                <a:defRPr sz="2000">
                  <a:solidFill>
                    <a:schemeClr val="bg2"/>
                  </a:solidFill>
                  <a:latin typeface="Citroen" pitchFamily="50" charset="0"/>
                  <a:ea typeface="MS PGothic" pitchFamily="34" charset="-128"/>
                </a:defRPr>
              </a:lvl2pPr>
              <a:lvl3pPr marL="642938" indent="-280988" algn="l" rtl="0" eaLnBrk="0" fontAlgn="base" hangingPunct="0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lr>
                  <a:schemeClr val="tx1"/>
                </a:buClr>
                <a:buFont typeface="Citroen" pitchFamily="50" charset="0"/>
                <a:buChar char="-"/>
                <a:defRPr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3pPr>
              <a:lvl4pPr marL="995363" indent="-334963" algn="l" rtl="0" eaLnBrk="0" fontAlgn="base" hangingPunct="0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6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4pPr>
              <a:lvl5pPr marL="1285875" indent="-254000" algn="l" rtl="0" eaLnBrk="0" fontAlgn="base" hangingPunct="0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5pPr>
              <a:lvl6pPr marL="1743075" indent="-254000" algn="l" rtl="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algn="l" rtl="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algn="l" rtl="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algn="l" rtl="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>
                <a:lnSpc>
                  <a:spcPct val="85000"/>
                </a:lnSpc>
                <a:spcBef>
                  <a:spcPts val="0"/>
                </a:spcBef>
                <a:spcAft>
                  <a:spcPct val="0"/>
                </a:spcAft>
                <a:buNone/>
              </a:pPr>
              <a:r>
                <a:rPr lang="fr-FR" sz="80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CUSTOMER PARKING </a:t>
              </a:r>
            </a:p>
          </p:txBody>
        </p:sp>
        <p:sp>
          <p:nvSpPr>
            <p:cNvPr id="268" name="Espace réservé du texte 31"/>
            <p:cNvSpPr txBox="1">
              <a:spLocks/>
            </p:cNvSpPr>
            <p:nvPr/>
          </p:nvSpPr>
          <p:spPr>
            <a:xfrm>
              <a:off x="172989" y="1494766"/>
              <a:ext cx="2083989" cy="5569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0" rIns="3600" bIns="0" numCol="1" anchor="ctr" anchorCtr="0" compatLnSpc="1">
              <a:prstTxWarp prst="textNoShape">
                <a:avLst/>
              </a:prstTxWarp>
              <a:noAutofit/>
            </a:bodyPr>
            <a:lstStyle>
              <a:lvl1pPr marL="88900" indent="-88900">
                <a:lnSpc>
                  <a:spcPct val="7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  <a:cs typeface="MS PGothic" pitchFamily="34" charset="-128"/>
                </a:defRPr>
              </a:lvl1pPr>
              <a:lvl2pPr marL="358775" indent="-3571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</a:defRPr>
              </a:lvl2pPr>
              <a:lvl3pPr marL="642938" indent="-2809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3pPr>
              <a:lvl4pPr marL="995363" indent="-334963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4pPr>
              <a:lvl5pPr marL="1285875" indent="-254000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lang="fr-FR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lang="fr-FR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lang="fr-FR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lang="fr-FR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marR="0" inden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fr-FR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marR="0" indent="0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None/>
              </a:pP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Parking for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guests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including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service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guests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(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possibly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24hrs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stay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).</a:t>
              </a:r>
            </a:p>
            <a:p>
              <a:pPr marL="0" marR="0" indent="0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None/>
              </a:pP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Brand labels/ tags/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signage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visible &amp; in good condition.</a:t>
              </a:r>
            </a:p>
            <a:p>
              <a:pPr marL="0" indent="0">
                <a:lnSpc>
                  <a:spcPct val="100000"/>
                </a:lnSpc>
                <a:spcAft>
                  <a:spcPts val="200"/>
                </a:spcAft>
                <a:buNone/>
              </a:pP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Clean area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with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no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bare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ground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within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the 4m range.</a:t>
              </a:r>
            </a:p>
            <a:p>
              <a:pPr marL="0" marR="0" indent="0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None/>
              </a:pP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No cracks or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depressions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 on the </a:t>
              </a:r>
              <a:r>
                <a:rPr lang="fr-FR" sz="570" dirty="0" err="1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ground</a:t>
              </a: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.</a:t>
              </a:r>
              <a:endParaRPr lang="en-US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indent="0">
                <a:lnSpc>
                  <a:spcPct val="100000"/>
                </a:lnSpc>
                <a:spcAft>
                  <a:spcPts val="0"/>
                </a:spcAft>
                <a:buNone/>
              </a:pPr>
              <a:endParaRPr lang="fr-FR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indent="0">
                <a:spcAft>
                  <a:spcPts val="0"/>
                </a:spcAft>
                <a:buNone/>
              </a:pPr>
              <a:endParaRPr lang="fr-FR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indent="0">
                <a:spcAft>
                  <a:spcPts val="0"/>
                </a:spcAft>
                <a:buNone/>
              </a:pPr>
              <a:endParaRPr lang="fr-FR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-FR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5,</a:t>
              </a:r>
            </a:p>
          </p:txBody>
        </p:sp>
        <p:sp>
          <p:nvSpPr>
            <p:cNvPr id="270" name="Espace réservé du texte 43"/>
            <p:cNvSpPr txBox="1">
              <a:spLocks/>
            </p:cNvSpPr>
            <p:nvPr/>
          </p:nvSpPr>
          <p:spPr>
            <a:xfrm>
              <a:off x="2711209" y="821803"/>
              <a:ext cx="1286995" cy="187063"/>
            </a:xfrm>
            <a:prstGeom prst="rect">
              <a:avLst/>
            </a:prstGeom>
            <a:noFill/>
          </p:spPr>
          <p:txBody>
            <a:bodyPr wrap="square" lIns="3600" tIns="3600" rIns="3600" bIns="3600" rtlCol="0" anchor="b">
              <a:normAutofit/>
            </a:bodyPr>
            <a:lstStyle>
              <a:defPPr>
                <a:defRPr lang="fr-FR"/>
              </a:defPPr>
              <a:lvl1pPr marL="0" indent="0" eaLnBrk="0" hangingPunct="0">
                <a:lnSpc>
                  <a:spcPct val="85000"/>
                </a:lnSpc>
                <a:spcBef>
                  <a:spcPts val="0"/>
                </a:spcBef>
                <a:buNone/>
                <a:defRPr sz="900" b="1" cap="all">
                  <a:solidFill>
                    <a:srgbClr val="46467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MS PGothic" pitchFamily="34" charset="-128"/>
                  <a:cs typeface="Calibri" panose="020F0502020204030204" pitchFamily="34" charset="0"/>
                </a:defRPr>
              </a:lvl1pPr>
              <a:lvl2pPr marL="358775" indent="-357188" eaLnBrk="0" hangingPunct="0">
                <a:lnSpc>
                  <a:spcPct val="90000"/>
                </a:lnSpc>
                <a:spcBef>
                  <a:spcPct val="40000"/>
                </a:spcBef>
                <a:buFont typeface="Citroen" pitchFamily="50" charset="0"/>
                <a:buChar char="§"/>
                <a:defRPr sz="2000">
                  <a:solidFill>
                    <a:schemeClr val="bg2"/>
                  </a:solidFill>
                  <a:latin typeface="Citroen" pitchFamily="50" charset="0"/>
                  <a:ea typeface="MS PGothic" pitchFamily="34" charset="-128"/>
                </a:defRPr>
              </a:lvl2pPr>
              <a:lvl3pPr marL="642938" indent="-280988" eaLnBrk="0" hangingPunct="0">
                <a:lnSpc>
                  <a:spcPct val="90000"/>
                </a:lnSpc>
                <a:spcBef>
                  <a:spcPct val="40000"/>
                </a:spcBef>
                <a:buClr>
                  <a:schemeClr val="tx1"/>
                </a:buClr>
                <a:buFont typeface="Citroen" pitchFamily="50" charset="0"/>
                <a:buChar char="-"/>
                <a:defRPr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3pPr>
              <a:lvl4pPr marL="995363" indent="-334963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6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4pPr>
              <a:lvl5pPr marL="1285875" indent="-254000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4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r>
                <a:rPr lang="fr-FR" sz="800" dirty="0">
                  <a:solidFill>
                    <a:srgbClr val="051A2B"/>
                  </a:solidFill>
                  <a:effectLst/>
                  <a:latin typeface="Century Gothic" panose="020B0502020202020204" pitchFamily="34" charset="0"/>
                </a:rPr>
                <a:t>CUSTOMER ENTRANCE </a:t>
              </a:r>
            </a:p>
          </p:txBody>
        </p:sp>
        <p:grpSp>
          <p:nvGrpSpPr>
            <p:cNvPr id="276" name="Groupe 275"/>
            <p:cNvGrpSpPr/>
            <p:nvPr/>
          </p:nvGrpSpPr>
          <p:grpSpPr>
            <a:xfrm>
              <a:off x="2355520" y="5269842"/>
              <a:ext cx="2226394" cy="1455566"/>
              <a:chOff x="183250" y="1522645"/>
              <a:chExt cx="2634362" cy="1387229"/>
            </a:xfrm>
          </p:grpSpPr>
          <p:sp>
            <p:nvSpPr>
              <p:cNvPr id="277" name="Rectangle 276"/>
              <p:cNvSpPr/>
              <p:nvPr/>
            </p:nvSpPr>
            <p:spPr>
              <a:xfrm>
                <a:off x="183250" y="1522645"/>
                <a:ext cx="2608970" cy="1387229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Peugeot Light" panose="02000503040000020003" pitchFamily="2" charset="0"/>
                </a:endParaRPr>
              </a:p>
            </p:txBody>
          </p:sp>
          <p:sp>
            <p:nvSpPr>
              <p:cNvPr id="278" name="Rectangle 277"/>
              <p:cNvSpPr/>
              <p:nvPr/>
            </p:nvSpPr>
            <p:spPr>
              <a:xfrm>
                <a:off x="1357631" y="1826753"/>
                <a:ext cx="1348243" cy="10378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latin typeface="Peugeot" panose="02000503040000020003" pitchFamily="2" charset="0"/>
                </a:endParaRPr>
              </a:p>
            </p:txBody>
          </p:sp>
          <p:sp>
            <p:nvSpPr>
              <p:cNvPr id="281" name="ZoneTexte 280"/>
              <p:cNvSpPr txBox="1"/>
              <p:nvPr/>
            </p:nvSpPr>
            <p:spPr>
              <a:xfrm>
                <a:off x="2392362" y="1698396"/>
                <a:ext cx="425250" cy="146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fr-FR" sz="400" b="1" dirty="0">
                    <a:latin typeface="Century Gothic" panose="020B0502020202020204" pitchFamily="34" charset="0"/>
                  </a:rPr>
                  <a:t>CHECK</a:t>
                </a:r>
              </a:p>
            </p:txBody>
          </p:sp>
        </p:grpSp>
        <p:grpSp>
          <p:nvGrpSpPr>
            <p:cNvPr id="282" name="Groupe 281"/>
            <p:cNvGrpSpPr/>
            <p:nvPr/>
          </p:nvGrpSpPr>
          <p:grpSpPr>
            <a:xfrm>
              <a:off x="4639340" y="5269842"/>
              <a:ext cx="2225244" cy="1448458"/>
              <a:chOff x="3154396" y="1522644"/>
              <a:chExt cx="2698509" cy="1457098"/>
            </a:xfrm>
          </p:grpSpPr>
          <p:sp>
            <p:nvSpPr>
              <p:cNvPr id="283" name="Rectangle 282"/>
              <p:cNvSpPr/>
              <p:nvPr/>
            </p:nvSpPr>
            <p:spPr>
              <a:xfrm>
                <a:off x="3154396" y="1522644"/>
                <a:ext cx="2639601" cy="1457098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solidFill>
                    <a:schemeClr val="tx1"/>
                  </a:solidFill>
                  <a:latin typeface="Peugeot Light" panose="02000503040000020003" pitchFamily="2" charset="0"/>
                </a:endParaRPr>
              </a:p>
            </p:txBody>
          </p:sp>
          <p:sp>
            <p:nvSpPr>
              <p:cNvPr id="284" name="Rectangle 283"/>
              <p:cNvSpPr/>
              <p:nvPr/>
            </p:nvSpPr>
            <p:spPr>
              <a:xfrm>
                <a:off x="4401412" y="1868143"/>
                <a:ext cx="1340554" cy="106974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latin typeface="Peugeot" panose="02000503040000020003" pitchFamily="2" charset="0"/>
                </a:endParaRPr>
              </a:p>
            </p:txBody>
          </p:sp>
          <p:sp>
            <p:nvSpPr>
              <p:cNvPr id="285" name="Rectangle 284"/>
              <p:cNvSpPr/>
              <p:nvPr/>
            </p:nvSpPr>
            <p:spPr>
              <a:xfrm>
                <a:off x="3206241" y="1553101"/>
                <a:ext cx="217548" cy="191374"/>
              </a:xfrm>
              <a:prstGeom prst="rect">
                <a:avLst/>
              </a:prstGeom>
              <a:solidFill>
                <a:srgbClr val="051A2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>
                  <a:spcBef>
                    <a:spcPts val="0"/>
                  </a:spcBef>
                </a:pPr>
                <a:r>
                  <a:rPr lang="fr-FR" sz="600" b="1" dirty="0">
                    <a:latin typeface="Peugeot" panose="02000503040000020003" pitchFamily="2" charset="0"/>
                  </a:rPr>
                  <a:t>15</a:t>
                </a:r>
              </a:p>
            </p:txBody>
          </p:sp>
          <p:sp>
            <p:nvSpPr>
              <p:cNvPr id="287" name="ZoneTexte 286"/>
              <p:cNvSpPr txBox="1"/>
              <p:nvPr/>
            </p:nvSpPr>
            <p:spPr>
              <a:xfrm>
                <a:off x="5417075" y="1708733"/>
                <a:ext cx="435830" cy="1548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fr-FR" sz="400" b="1" dirty="0">
                    <a:latin typeface="Century Gothic" panose="020B0502020202020204" pitchFamily="34" charset="0"/>
                  </a:rPr>
                  <a:t>CHECK</a:t>
                </a:r>
              </a:p>
            </p:txBody>
          </p:sp>
        </p:grpSp>
        <p:grpSp>
          <p:nvGrpSpPr>
            <p:cNvPr id="288" name="Groupe 287"/>
            <p:cNvGrpSpPr/>
            <p:nvPr/>
          </p:nvGrpSpPr>
          <p:grpSpPr>
            <a:xfrm>
              <a:off x="7733880" y="5413417"/>
              <a:ext cx="1371209" cy="1263278"/>
              <a:chOff x="7134665" y="1691051"/>
              <a:chExt cx="1546218" cy="1481757"/>
            </a:xfrm>
          </p:grpSpPr>
          <p:sp>
            <p:nvSpPr>
              <p:cNvPr id="290" name="Rectangle 289"/>
              <p:cNvSpPr/>
              <p:nvPr/>
            </p:nvSpPr>
            <p:spPr>
              <a:xfrm>
                <a:off x="7134665" y="1925494"/>
                <a:ext cx="1462654" cy="124731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latin typeface="Peugeot" panose="02000503040000020003" pitchFamily="2" charset="0"/>
                </a:endParaRPr>
              </a:p>
            </p:txBody>
          </p:sp>
          <p:sp>
            <p:nvSpPr>
              <p:cNvPr id="295" name="ZoneTexte 294"/>
              <p:cNvSpPr txBox="1"/>
              <p:nvPr/>
            </p:nvSpPr>
            <p:spPr>
              <a:xfrm>
                <a:off x="8329504" y="1691051"/>
                <a:ext cx="351379" cy="1538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fr-FR" sz="400" dirty="0">
                    <a:latin typeface="Peugeot Light" panose="02000503040000020003" pitchFamily="2" charset="0"/>
                  </a:rPr>
                  <a:t>CHECK</a:t>
                </a:r>
              </a:p>
            </p:txBody>
          </p:sp>
        </p:grpSp>
        <p:sp>
          <p:nvSpPr>
            <p:cNvPr id="311" name="Espace réservé du texte 43"/>
            <p:cNvSpPr txBox="1">
              <a:spLocks/>
            </p:cNvSpPr>
            <p:nvPr/>
          </p:nvSpPr>
          <p:spPr>
            <a:xfrm>
              <a:off x="2705896" y="5322003"/>
              <a:ext cx="1390549" cy="153958"/>
            </a:xfrm>
            <a:prstGeom prst="rect">
              <a:avLst/>
            </a:prstGeom>
            <a:noFill/>
          </p:spPr>
          <p:txBody>
            <a:bodyPr wrap="square" lIns="3600" tIns="3600" rIns="3600" bIns="3600" rtlCol="0" anchor="b">
              <a:normAutofit/>
            </a:bodyPr>
            <a:lstStyle>
              <a:defPPr>
                <a:defRPr lang="fr-FR"/>
              </a:defPPr>
              <a:lvl1pPr marL="0" indent="0" eaLnBrk="0" hangingPunct="0">
                <a:lnSpc>
                  <a:spcPct val="85000"/>
                </a:lnSpc>
                <a:spcBef>
                  <a:spcPts val="0"/>
                </a:spcBef>
                <a:buNone/>
                <a:defRPr sz="900" b="1" cap="all">
                  <a:solidFill>
                    <a:srgbClr val="46467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MS PGothic" pitchFamily="34" charset="-128"/>
                  <a:cs typeface="Calibri" panose="020F0502020204030204" pitchFamily="34" charset="0"/>
                </a:defRPr>
              </a:lvl1pPr>
              <a:lvl2pPr marL="358775" indent="-357188" eaLnBrk="0" hangingPunct="0">
                <a:lnSpc>
                  <a:spcPct val="90000"/>
                </a:lnSpc>
                <a:spcBef>
                  <a:spcPct val="40000"/>
                </a:spcBef>
                <a:buFont typeface="Citroen" pitchFamily="50" charset="0"/>
                <a:buChar char="§"/>
                <a:defRPr sz="2000">
                  <a:solidFill>
                    <a:schemeClr val="bg2"/>
                  </a:solidFill>
                  <a:latin typeface="Citroen" pitchFamily="50" charset="0"/>
                  <a:ea typeface="MS PGothic" pitchFamily="34" charset="-128"/>
                </a:defRPr>
              </a:lvl2pPr>
              <a:lvl3pPr marL="642938" indent="-280988" eaLnBrk="0" hangingPunct="0">
                <a:lnSpc>
                  <a:spcPct val="90000"/>
                </a:lnSpc>
                <a:spcBef>
                  <a:spcPct val="40000"/>
                </a:spcBef>
                <a:buClr>
                  <a:schemeClr val="tx1"/>
                </a:buClr>
                <a:buFont typeface="Citroen" pitchFamily="50" charset="0"/>
                <a:buChar char="-"/>
                <a:defRPr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3pPr>
              <a:lvl4pPr marL="995363" indent="-334963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6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4pPr>
              <a:lvl5pPr marL="1285875" indent="-254000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4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r>
                <a:rPr lang="fr-FR" sz="800" dirty="0">
                  <a:solidFill>
                    <a:srgbClr val="051A2B"/>
                  </a:solidFill>
                  <a:effectLst/>
                  <a:latin typeface="Century Gothic" panose="020B0502020202020204" pitchFamily="34" charset="0"/>
                </a:rPr>
                <a:t>WASTE MANAGEMENT AREA</a:t>
              </a:r>
            </a:p>
          </p:txBody>
        </p:sp>
        <p:sp>
          <p:nvSpPr>
            <p:cNvPr id="332" name="ZoneTexte 331"/>
            <p:cNvSpPr txBox="1"/>
            <p:nvPr/>
          </p:nvSpPr>
          <p:spPr>
            <a:xfrm>
              <a:off x="1956333" y="2378078"/>
              <a:ext cx="360997" cy="1538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4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CHECK</a:t>
              </a:r>
            </a:p>
          </p:txBody>
        </p:sp>
        <p:sp>
          <p:nvSpPr>
            <p:cNvPr id="370" name="ZoneTexte 369"/>
            <p:cNvSpPr txBox="1"/>
            <p:nvPr/>
          </p:nvSpPr>
          <p:spPr>
            <a:xfrm>
              <a:off x="8572201" y="6688723"/>
              <a:ext cx="481222" cy="16927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fr-FR" sz="500" dirty="0">
                  <a:latin typeface="Peugeot Light" panose="02000503040000020003" pitchFamily="2" charset="0"/>
                </a:rPr>
                <a:t>MAY 2024</a:t>
              </a:r>
            </a:p>
          </p:txBody>
        </p:sp>
        <p:sp>
          <p:nvSpPr>
            <p:cNvPr id="171" name="Espace réservé du texte 31"/>
            <p:cNvSpPr txBox="1">
              <a:spLocks/>
            </p:cNvSpPr>
            <p:nvPr/>
          </p:nvSpPr>
          <p:spPr>
            <a:xfrm>
              <a:off x="7930584" y="4018528"/>
              <a:ext cx="1064825" cy="1132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0" rIns="3600" bIns="0" numCol="1" anchor="ctr" anchorCtr="0" compatLnSpc="1">
              <a:prstTxWarp prst="textNoShape">
                <a:avLst/>
              </a:prstTxWarp>
              <a:noAutofit/>
            </a:bodyPr>
            <a:lstStyle>
              <a:lvl1pPr marL="88900" indent="-88900">
                <a:lnSpc>
                  <a:spcPct val="7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  <a:cs typeface="MS PGothic" pitchFamily="34" charset="-128"/>
                </a:defRPr>
              </a:lvl1pPr>
              <a:lvl2pPr marL="358775" indent="-3571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</a:defRPr>
              </a:lvl2pPr>
              <a:lvl3pPr marL="642938" indent="-2809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3pPr>
              <a:lvl4pPr marL="995363" indent="-334963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4pPr>
              <a:lvl5pPr marL="1285875" indent="-254000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The service advisor walks around the vehicle with the customer upon return, referring to the checklist completed upon vehicle inspection.</a:t>
              </a: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The vehicles are returned in the presence of the service advisor. </a:t>
              </a: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Vehicles are washed upon the initial wish of the customer and it’s free of charge after repair.</a:t>
              </a:r>
            </a:p>
          </p:txBody>
        </p:sp>
        <p:sp>
          <p:nvSpPr>
            <p:cNvPr id="174" name="Espace réservé du texte 43"/>
            <p:cNvSpPr txBox="1">
              <a:spLocks/>
            </p:cNvSpPr>
            <p:nvPr/>
          </p:nvSpPr>
          <p:spPr>
            <a:xfrm>
              <a:off x="5005670" y="5318769"/>
              <a:ext cx="1620583" cy="152936"/>
            </a:xfrm>
            <a:prstGeom prst="rect">
              <a:avLst/>
            </a:prstGeom>
            <a:noFill/>
          </p:spPr>
          <p:txBody>
            <a:bodyPr wrap="square" lIns="3600" tIns="3600" rIns="3600" bIns="3600" rtlCol="0" anchor="b">
              <a:noAutofit/>
            </a:bodyPr>
            <a:lstStyle>
              <a:lvl1pPr marL="0" indent="0" algn="l" rtl="0" eaLnBrk="0" fontAlgn="base" hangingPunct="0">
                <a:spcBef>
                  <a:spcPct val="80000"/>
                </a:spcBef>
                <a:spcAft>
                  <a:spcPct val="80000"/>
                </a:spcAft>
                <a:defRPr lang="fr-FR" sz="1000" b="1" kern="1200" cap="all" dirty="0">
                  <a:solidFill>
                    <a:schemeClr val="tx2"/>
                  </a:solidFill>
                  <a:latin typeface="Citroen" pitchFamily="50" charset="0"/>
                  <a:ea typeface="MS PGothic" pitchFamily="34" charset="-128"/>
                  <a:cs typeface="+mn-cs"/>
                </a:defRPr>
              </a:lvl1pPr>
              <a:lvl2pPr marL="358775" indent="-357188" algn="l" rtl="0" eaLnBrk="0" fontAlgn="base" hangingPunct="0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Font typeface="Citroen" pitchFamily="50" charset="0"/>
                <a:buChar char="§"/>
                <a:defRPr sz="2000">
                  <a:solidFill>
                    <a:schemeClr val="bg2"/>
                  </a:solidFill>
                  <a:latin typeface="Citroen" pitchFamily="50" charset="0"/>
                  <a:ea typeface="MS PGothic" pitchFamily="34" charset="-128"/>
                </a:defRPr>
              </a:lvl2pPr>
              <a:lvl3pPr marL="642938" indent="-280988" algn="l" rtl="0" eaLnBrk="0" fontAlgn="base" hangingPunct="0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lr>
                  <a:schemeClr val="tx1"/>
                </a:buClr>
                <a:buFont typeface="Citroen" pitchFamily="50" charset="0"/>
                <a:buChar char="-"/>
                <a:defRPr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3pPr>
              <a:lvl4pPr marL="995363" indent="-334963" algn="l" rtl="0" eaLnBrk="0" fontAlgn="base" hangingPunct="0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6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4pPr>
              <a:lvl5pPr marL="1285875" indent="-254000" algn="l" rtl="0" eaLnBrk="0" fontAlgn="base" hangingPunct="0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5pPr>
              <a:lvl6pPr marL="1743075" indent="-254000" algn="l" rtl="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algn="l" rtl="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algn="l" rtl="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algn="l" rtl="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r>
                <a:rPr lang="fr-FR" sz="80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RETURN TO WORKSHOP</a:t>
              </a:r>
            </a:p>
          </p:txBody>
        </p:sp>
        <p:grpSp>
          <p:nvGrpSpPr>
            <p:cNvPr id="165" name="Groupe 164"/>
            <p:cNvGrpSpPr/>
            <p:nvPr/>
          </p:nvGrpSpPr>
          <p:grpSpPr>
            <a:xfrm>
              <a:off x="6873891" y="2201035"/>
              <a:ext cx="2203095" cy="1468217"/>
              <a:chOff x="-21649" y="3034813"/>
              <a:chExt cx="2946643" cy="1392135"/>
            </a:xfrm>
          </p:grpSpPr>
          <p:sp>
            <p:nvSpPr>
              <p:cNvPr id="166" name="Rectangle 165"/>
              <p:cNvSpPr/>
              <p:nvPr/>
            </p:nvSpPr>
            <p:spPr>
              <a:xfrm>
                <a:off x="-21649" y="3034813"/>
                <a:ext cx="2946643" cy="139213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Century Gothic" panose="020B050202020202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184" name="Rectangle 183"/>
              <p:cNvSpPr/>
              <p:nvPr/>
            </p:nvSpPr>
            <p:spPr>
              <a:xfrm>
                <a:off x="1163657" y="3308801"/>
                <a:ext cx="1681106" cy="105884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Century Gothic" panose="020B0502020202020204" pitchFamily="34" charset="0"/>
                  <a:cs typeface="Calibri" panose="020F0502020204030204" pitchFamily="34" charset="0"/>
                </a:endParaRPr>
              </a:p>
            </p:txBody>
          </p:sp>
        </p:grpSp>
        <p:sp>
          <p:nvSpPr>
            <p:cNvPr id="186" name="Espace réservé du texte 31"/>
            <p:cNvSpPr txBox="1">
              <a:spLocks/>
            </p:cNvSpPr>
            <p:nvPr/>
          </p:nvSpPr>
          <p:spPr>
            <a:xfrm>
              <a:off x="7843864" y="2569297"/>
              <a:ext cx="1135340" cy="970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0" rIns="3600" bIns="0" numCol="1" anchor="ctr" anchorCtr="0" compatLnSpc="1">
              <a:prstTxWarp prst="textNoShape">
                <a:avLst/>
              </a:prstTxWarp>
              <a:noAutofit/>
            </a:bodyPr>
            <a:lstStyle>
              <a:lvl1pPr marL="88900" indent="-88900">
                <a:lnSpc>
                  <a:spcPct val="7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  <a:cs typeface="MS PGothic" pitchFamily="34" charset="-128"/>
                </a:defRPr>
              </a:lvl1pPr>
              <a:lvl2pPr marL="358775" indent="-3571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</a:defRPr>
              </a:lvl2pPr>
              <a:lvl3pPr marL="642938" indent="-2809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3pPr>
              <a:lvl4pPr marL="995363" indent="-334963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4pPr>
              <a:lvl5pPr marL="1285875" indent="-254000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Commercial Add &amp; brand brochures respect the commercial operation </a:t>
              </a: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It should be up to date and aligned with the commercial plan. </a:t>
              </a: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Branded accessories should be clean and  displayed  with a price tag.         </a:t>
              </a:r>
              <a:endParaRPr lang="fr-FR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87" name="Espace réservé du texte 43"/>
            <p:cNvSpPr txBox="1">
              <a:spLocks/>
            </p:cNvSpPr>
            <p:nvPr/>
          </p:nvSpPr>
          <p:spPr>
            <a:xfrm>
              <a:off x="7229654" y="2233145"/>
              <a:ext cx="1709612" cy="176591"/>
            </a:xfrm>
            <a:prstGeom prst="rect">
              <a:avLst/>
            </a:prstGeom>
            <a:noFill/>
          </p:spPr>
          <p:txBody>
            <a:bodyPr wrap="square" lIns="3600" tIns="3600" rIns="3600" bIns="3600" rtlCol="0" anchor="b">
              <a:normAutofit/>
            </a:bodyPr>
            <a:lstStyle>
              <a:defPPr>
                <a:defRPr lang="fr-FR"/>
              </a:defPPr>
              <a:lvl1pPr marL="0" indent="0" eaLnBrk="0" hangingPunct="0">
                <a:lnSpc>
                  <a:spcPct val="85000"/>
                </a:lnSpc>
                <a:spcBef>
                  <a:spcPts val="0"/>
                </a:spcBef>
                <a:buNone/>
                <a:defRPr sz="900" b="1" cap="all">
                  <a:solidFill>
                    <a:srgbClr val="46467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MS PGothic" pitchFamily="34" charset="-128"/>
                  <a:cs typeface="Calibri" panose="020F0502020204030204" pitchFamily="34" charset="0"/>
                </a:defRPr>
              </a:lvl1pPr>
              <a:lvl2pPr marL="358775" indent="-357188" eaLnBrk="0" hangingPunct="0">
                <a:lnSpc>
                  <a:spcPct val="90000"/>
                </a:lnSpc>
                <a:spcBef>
                  <a:spcPct val="40000"/>
                </a:spcBef>
                <a:buFont typeface="Citroen" pitchFamily="50" charset="0"/>
                <a:buChar char="§"/>
                <a:defRPr sz="2000">
                  <a:solidFill>
                    <a:schemeClr val="bg2"/>
                  </a:solidFill>
                  <a:latin typeface="Citroen" pitchFamily="50" charset="0"/>
                  <a:ea typeface="MS PGothic" pitchFamily="34" charset="-128"/>
                </a:defRPr>
              </a:lvl2pPr>
              <a:lvl3pPr marL="642938" indent="-280988" eaLnBrk="0" hangingPunct="0">
                <a:lnSpc>
                  <a:spcPct val="90000"/>
                </a:lnSpc>
                <a:spcBef>
                  <a:spcPct val="40000"/>
                </a:spcBef>
                <a:buClr>
                  <a:schemeClr val="tx1"/>
                </a:buClr>
                <a:buFont typeface="Citroen" pitchFamily="50" charset="0"/>
                <a:buChar char="-"/>
                <a:defRPr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3pPr>
              <a:lvl4pPr marL="995363" indent="-334963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6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4pPr>
              <a:lvl5pPr marL="1285875" indent="-254000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4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r>
                <a:rPr lang="fr-FR" sz="800" dirty="0">
                  <a:solidFill>
                    <a:srgbClr val="051A2B"/>
                  </a:solidFill>
                  <a:effectLst/>
                  <a:latin typeface="Century Gothic" panose="020B0502020202020204" pitchFamily="34" charset="0"/>
                </a:rPr>
                <a:t>PROMOTING ACCESSORIES</a:t>
              </a:r>
            </a:p>
          </p:txBody>
        </p:sp>
        <p:sp>
          <p:nvSpPr>
            <p:cNvPr id="191" name="ZoneTexte 190"/>
            <p:cNvSpPr txBox="1"/>
            <p:nvPr/>
          </p:nvSpPr>
          <p:spPr>
            <a:xfrm>
              <a:off x="8750529" y="2361420"/>
              <a:ext cx="360997" cy="1538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4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CHECK</a:t>
              </a:r>
            </a:p>
          </p:txBody>
        </p:sp>
        <p:grpSp>
          <p:nvGrpSpPr>
            <p:cNvPr id="205" name="Groupe 204"/>
            <p:cNvGrpSpPr/>
            <p:nvPr/>
          </p:nvGrpSpPr>
          <p:grpSpPr>
            <a:xfrm>
              <a:off x="4639338" y="3741479"/>
              <a:ext cx="2199809" cy="1461364"/>
              <a:chOff x="10649" y="3034813"/>
              <a:chExt cx="2941872" cy="1392135"/>
            </a:xfrm>
          </p:grpSpPr>
          <p:sp>
            <p:nvSpPr>
              <p:cNvPr id="206" name="Rectangle 205"/>
              <p:cNvSpPr/>
              <p:nvPr/>
            </p:nvSpPr>
            <p:spPr>
              <a:xfrm>
                <a:off x="10649" y="3034813"/>
                <a:ext cx="2941872" cy="139213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Peugeot Light" panose="02000503040000020003" pitchFamily="2" charset="0"/>
                </a:endParaRPr>
              </a:p>
            </p:txBody>
          </p:sp>
          <p:sp>
            <p:nvSpPr>
              <p:cNvPr id="207" name="Rectangle 206"/>
              <p:cNvSpPr/>
              <p:nvPr/>
            </p:nvSpPr>
            <p:spPr>
              <a:xfrm>
                <a:off x="1193836" y="3341551"/>
                <a:ext cx="1695876" cy="104146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latin typeface="Peugeot" panose="02000503040000020003" pitchFamily="2" charset="0"/>
                </a:endParaRPr>
              </a:p>
            </p:txBody>
          </p:sp>
        </p:grpSp>
        <p:sp>
          <p:nvSpPr>
            <p:cNvPr id="211" name="ZoneTexte 210"/>
            <p:cNvSpPr txBox="1"/>
            <p:nvPr/>
          </p:nvSpPr>
          <p:spPr>
            <a:xfrm>
              <a:off x="6510276" y="3919090"/>
              <a:ext cx="351378" cy="1538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fr-FR"/>
              </a:defPPr>
              <a:lvl1pPr algn="ctr">
                <a:defRPr sz="400" b="1">
                  <a:latin typeface="Century Gothic" panose="020B0502020202020204" pitchFamily="34" charset="0"/>
                </a:defRPr>
              </a:lvl1pPr>
            </a:lstStyle>
            <a:p>
              <a:r>
                <a:rPr lang="fr-FR" dirty="0"/>
                <a:t>CHECK</a:t>
              </a:r>
            </a:p>
          </p:txBody>
        </p:sp>
        <p:sp>
          <p:nvSpPr>
            <p:cNvPr id="214" name="Espace réservé du texte 43"/>
            <p:cNvSpPr txBox="1">
              <a:spLocks/>
            </p:cNvSpPr>
            <p:nvPr/>
          </p:nvSpPr>
          <p:spPr>
            <a:xfrm>
              <a:off x="5008866" y="3754416"/>
              <a:ext cx="1208447" cy="188284"/>
            </a:xfrm>
            <a:prstGeom prst="rect">
              <a:avLst/>
            </a:prstGeom>
            <a:noFill/>
          </p:spPr>
          <p:txBody>
            <a:bodyPr wrap="square" lIns="3600" tIns="3600" rIns="3600" bIns="3600" rtlCol="0" anchor="b">
              <a:normAutofit/>
            </a:bodyPr>
            <a:lstStyle>
              <a:defPPr>
                <a:defRPr lang="fr-FR"/>
              </a:defPPr>
              <a:lvl1pPr marL="0" indent="0" eaLnBrk="0" hangingPunct="0">
                <a:lnSpc>
                  <a:spcPct val="85000"/>
                </a:lnSpc>
                <a:spcBef>
                  <a:spcPts val="0"/>
                </a:spcBef>
                <a:buNone/>
                <a:defRPr sz="800" b="1" cap="all">
                  <a:solidFill>
                    <a:srgbClr val="464673"/>
                  </a:solidFill>
                  <a:effectLst/>
                  <a:latin typeface="Century Gothic" panose="020B0502020202020204" pitchFamily="34" charset="0"/>
                  <a:ea typeface="MS PGothic" pitchFamily="34" charset="-128"/>
                  <a:cs typeface="Calibri" panose="020F0502020204030204" pitchFamily="34" charset="0"/>
                </a:defRPr>
              </a:lvl1pPr>
              <a:lvl2pPr marL="358775" indent="-357188" eaLnBrk="0" hangingPunct="0">
                <a:lnSpc>
                  <a:spcPct val="90000"/>
                </a:lnSpc>
                <a:spcBef>
                  <a:spcPct val="40000"/>
                </a:spcBef>
                <a:buFont typeface="Citroen" pitchFamily="50" charset="0"/>
                <a:buChar char="§"/>
                <a:defRPr sz="2000">
                  <a:solidFill>
                    <a:schemeClr val="bg2"/>
                  </a:solidFill>
                  <a:latin typeface="Citroen" pitchFamily="50" charset="0"/>
                  <a:ea typeface="MS PGothic" pitchFamily="34" charset="-128"/>
                </a:defRPr>
              </a:lvl2pPr>
              <a:lvl3pPr marL="642938" indent="-280988" eaLnBrk="0" hangingPunct="0">
                <a:lnSpc>
                  <a:spcPct val="90000"/>
                </a:lnSpc>
                <a:spcBef>
                  <a:spcPct val="40000"/>
                </a:spcBef>
                <a:buClr>
                  <a:schemeClr val="tx1"/>
                </a:buClr>
                <a:buFont typeface="Citroen" pitchFamily="50" charset="0"/>
                <a:buChar char="-"/>
                <a:defRPr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3pPr>
              <a:lvl4pPr marL="995363" indent="-334963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6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4pPr>
              <a:lvl5pPr marL="1285875" indent="-254000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4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r>
                <a:rPr lang="fr-FR" dirty="0">
                  <a:solidFill>
                    <a:srgbClr val="051A2B"/>
                  </a:solidFill>
                </a:rPr>
                <a:t>QUALITY CONTROL </a:t>
              </a:r>
            </a:p>
          </p:txBody>
        </p:sp>
        <p:sp>
          <p:nvSpPr>
            <p:cNvPr id="215" name="Espace réservé du texte 31"/>
            <p:cNvSpPr txBox="1">
              <a:spLocks/>
            </p:cNvSpPr>
            <p:nvPr/>
          </p:nvSpPr>
          <p:spPr>
            <a:xfrm>
              <a:off x="5563807" y="4070341"/>
              <a:ext cx="1216007" cy="11230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0" rIns="3600" bIns="0" numCol="1" anchor="ctr" anchorCtr="0" compatLnSpc="1">
              <a:prstTxWarp prst="textNoShape">
                <a:avLst/>
              </a:prstTxWarp>
              <a:noAutofit/>
            </a:bodyPr>
            <a:lstStyle>
              <a:lvl1pPr marL="88900" indent="-88900">
                <a:lnSpc>
                  <a:spcPct val="7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  <a:cs typeface="MS PGothic" pitchFamily="34" charset="-128"/>
                </a:defRPr>
              </a:lvl1pPr>
              <a:lvl2pPr marL="358775" indent="-3571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</a:defRPr>
              </a:lvl2pPr>
              <a:lvl3pPr marL="642938" indent="-2809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3pPr>
              <a:lvl4pPr marL="995363" indent="-334963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4pPr>
              <a:lvl5pPr marL="1285875" indent="-254000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 marL="0" marR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Upon compilation of the repair the assigned checklist for the vehicle must be present and displayed with the order repair, to certify that the vehicle was properly checked. </a:t>
              </a:r>
            </a:p>
            <a:p>
              <a:pPr marL="0" marR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Attention point! Make sure that the customer initial setting of the car (position of the seat, radio station </a:t>
              </a:r>
              <a:r>
                <a:rPr lang="en-US" sz="570" dirty="0" err="1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etc</a:t>
              </a: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…) are restored before delivery. </a:t>
              </a:r>
            </a:p>
            <a:p>
              <a:pPr marL="0" marR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The quality control checklist must be signed by the technician.</a:t>
              </a:r>
            </a:p>
          </p:txBody>
        </p:sp>
        <p:sp>
          <p:nvSpPr>
            <p:cNvPr id="217" name="Espace réservé du texte 31"/>
            <p:cNvSpPr txBox="1">
              <a:spLocks/>
            </p:cNvSpPr>
            <p:nvPr/>
          </p:nvSpPr>
          <p:spPr>
            <a:xfrm>
              <a:off x="1010240" y="5711753"/>
              <a:ext cx="1197341" cy="872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0" rIns="3600" bIns="0" numCol="1" anchor="ctr" anchorCtr="0" compatLnSpc="1">
              <a:prstTxWarp prst="textNoShape">
                <a:avLst/>
              </a:prstTxWarp>
              <a:noAutofit/>
            </a:bodyPr>
            <a:lstStyle>
              <a:lvl1pPr marL="88900" indent="-88900">
                <a:lnSpc>
                  <a:spcPct val="7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  <a:cs typeface="MS PGothic" pitchFamily="34" charset="-128"/>
                </a:defRPr>
              </a:lvl1pPr>
              <a:lvl2pPr marL="358775" indent="-3571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</a:defRPr>
              </a:lvl2pPr>
              <a:lvl3pPr marL="642938" indent="-2809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3pPr>
              <a:lvl4pPr marL="995363" indent="-334963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4pPr>
              <a:lvl5pPr marL="1285875" indent="-254000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 marL="0" indent="0">
                <a:lnSpc>
                  <a:spcPct val="100000"/>
                </a:lnSpc>
                <a:spcAft>
                  <a:spcPts val="0"/>
                </a:spcAft>
                <a:buNone/>
              </a:pPr>
              <a:r>
                <a:rPr lang="en-US" sz="50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Areas must be clean and tidy by anticipating any risk or staff injuries (protection measure for electric vehicle must be in place)</a:t>
              </a:r>
            </a:p>
            <a:p>
              <a:pPr marL="0" indent="0">
                <a:lnSpc>
                  <a:spcPct val="100000"/>
                </a:lnSpc>
                <a:spcAft>
                  <a:spcPts val="0"/>
                </a:spcAft>
                <a:buNone/>
              </a:pPr>
              <a:r>
                <a:rPr lang="en-US" sz="50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Workers wear the appropriate Personal Protective Equipment, and their working clothes are not tainted. </a:t>
              </a:r>
            </a:p>
            <a:p>
              <a:pPr marL="0" indent="0">
                <a:lnSpc>
                  <a:spcPct val="100000"/>
                </a:lnSpc>
                <a:spcAft>
                  <a:spcPts val="0"/>
                </a:spcAft>
                <a:buNone/>
              </a:pPr>
              <a:r>
                <a:rPr lang="en-US" sz="50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electric vehicles should be secured properly &amp; in line with safety regulation</a:t>
              </a:r>
            </a:p>
            <a:p>
              <a:pPr marL="0" indent="0">
                <a:lnSpc>
                  <a:spcPct val="100000"/>
                </a:lnSpc>
                <a:spcAft>
                  <a:spcPts val="0"/>
                </a:spcAft>
                <a:buNone/>
              </a:pPr>
              <a:r>
                <a:rPr lang="en-US" sz="50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Vehicles identified and protected.</a:t>
              </a:r>
            </a:p>
            <a:p>
              <a:pPr marL="0" indent="0">
                <a:lnSpc>
                  <a:spcPct val="100000"/>
                </a:lnSpc>
                <a:spcAft>
                  <a:spcPts val="0"/>
                </a:spcAft>
                <a:buNone/>
              </a:pPr>
              <a:r>
                <a:rPr lang="en-US" sz="50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Extraction of exhaust gas in place for the vehicles concerned.</a:t>
              </a:r>
            </a:p>
            <a:p>
              <a:pPr marL="0" indent="0">
                <a:lnSpc>
                  <a:spcPct val="100000"/>
                </a:lnSpc>
                <a:spcAft>
                  <a:spcPts val="0"/>
                </a:spcAft>
                <a:buNone/>
              </a:pPr>
              <a:r>
                <a:rPr lang="en-US" sz="50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Accessible and functional load terminal(s)</a:t>
              </a:r>
            </a:p>
          </p:txBody>
        </p:sp>
        <p:sp>
          <p:nvSpPr>
            <p:cNvPr id="218" name="Espace réservé du texte 43"/>
            <p:cNvSpPr txBox="1">
              <a:spLocks/>
            </p:cNvSpPr>
            <p:nvPr/>
          </p:nvSpPr>
          <p:spPr>
            <a:xfrm>
              <a:off x="425316" y="5257096"/>
              <a:ext cx="1274684" cy="219811"/>
            </a:xfrm>
            <a:prstGeom prst="rect">
              <a:avLst/>
            </a:prstGeom>
            <a:noFill/>
          </p:spPr>
          <p:txBody>
            <a:bodyPr wrap="square" lIns="3600" tIns="3600" rIns="3600" bIns="3600" rtlCol="0" anchor="b">
              <a:normAutofit/>
            </a:bodyPr>
            <a:lstStyle>
              <a:defPPr>
                <a:defRPr lang="fr-FR"/>
              </a:defPPr>
              <a:lvl1pPr marL="0" indent="0" eaLnBrk="0" hangingPunct="0">
                <a:lnSpc>
                  <a:spcPct val="85000"/>
                </a:lnSpc>
                <a:spcBef>
                  <a:spcPts val="0"/>
                </a:spcBef>
                <a:buNone/>
                <a:defRPr sz="900" b="1" cap="all">
                  <a:solidFill>
                    <a:srgbClr val="46467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ea typeface="MS PGothic" pitchFamily="34" charset="-128"/>
                  <a:cs typeface="Calibri" panose="020F0502020204030204" pitchFamily="34" charset="0"/>
                </a:defRPr>
              </a:lvl1pPr>
              <a:lvl2pPr marL="358775" indent="-357188" eaLnBrk="0" hangingPunct="0">
                <a:lnSpc>
                  <a:spcPct val="90000"/>
                </a:lnSpc>
                <a:spcBef>
                  <a:spcPct val="40000"/>
                </a:spcBef>
                <a:buFont typeface="Citroen" pitchFamily="50" charset="0"/>
                <a:buChar char="§"/>
                <a:defRPr sz="2000">
                  <a:solidFill>
                    <a:schemeClr val="bg2"/>
                  </a:solidFill>
                  <a:latin typeface="Citroen" pitchFamily="50" charset="0"/>
                  <a:ea typeface="MS PGothic" pitchFamily="34" charset="-128"/>
                </a:defRPr>
              </a:lvl2pPr>
              <a:lvl3pPr marL="642938" indent="-280988" eaLnBrk="0" hangingPunct="0">
                <a:lnSpc>
                  <a:spcPct val="90000"/>
                </a:lnSpc>
                <a:spcBef>
                  <a:spcPct val="40000"/>
                </a:spcBef>
                <a:buClr>
                  <a:schemeClr val="tx1"/>
                </a:buClr>
                <a:buFont typeface="Citroen" pitchFamily="50" charset="0"/>
                <a:buChar char="-"/>
                <a:defRPr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3pPr>
              <a:lvl4pPr marL="995363" indent="-334963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6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4pPr>
              <a:lvl5pPr marL="1285875" indent="-254000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4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r>
                <a:rPr lang="fr-FR" sz="800" dirty="0">
                  <a:solidFill>
                    <a:srgbClr val="051A2B"/>
                  </a:solidFill>
                  <a:effectLst/>
                  <a:latin typeface="Century Gothic" panose="020B0502020202020204" pitchFamily="34" charset="0"/>
                </a:rPr>
                <a:t>WORKING STATION AREA</a:t>
              </a:r>
            </a:p>
          </p:txBody>
        </p:sp>
        <p:sp>
          <p:nvSpPr>
            <p:cNvPr id="269" name="ZoneTexte 268"/>
            <p:cNvSpPr txBox="1"/>
            <p:nvPr/>
          </p:nvSpPr>
          <p:spPr>
            <a:xfrm>
              <a:off x="513660" y="237345"/>
              <a:ext cx="4396336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fr-FR" sz="2000" b="1" dirty="0">
                  <a:solidFill>
                    <a:schemeClr val="bg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AFTERSALES MANAGER ’s TOUR </a:t>
              </a:r>
            </a:p>
          </p:txBody>
        </p:sp>
        <p:sp>
          <p:nvSpPr>
            <p:cNvPr id="272" name="Triangle isocèle 271"/>
            <p:cNvSpPr/>
            <p:nvPr/>
          </p:nvSpPr>
          <p:spPr>
            <a:xfrm rot="5400000">
              <a:off x="-162671" y="226444"/>
              <a:ext cx="671322" cy="321559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latin typeface="Peugeot" panose="02000503040000020003" pitchFamily="2" charset="0"/>
              </a:endParaRPr>
            </a:p>
          </p:txBody>
        </p:sp>
        <p:sp>
          <p:nvSpPr>
            <p:cNvPr id="336" name="Espace réservé du texte 43"/>
            <p:cNvSpPr txBox="1">
              <a:spLocks/>
            </p:cNvSpPr>
            <p:nvPr/>
          </p:nvSpPr>
          <p:spPr>
            <a:xfrm>
              <a:off x="407392" y="2256425"/>
              <a:ext cx="1635790" cy="181582"/>
            </a:xfrm>
            <a:prstGeom prst="rect">
              <a:avLst/>
            </a:prstGeom>
            <a:noFill/>
          </p:spPr>
          <p:txBody>
            <a:bodyPr wrap="square" lIns="3600" tIns="3600" rIns="3600" bIns="3600" rtlCol="0" anchor="b">
              <a:normAutofit/>
            </a:bodyPr>
            <a:lstStyle>
              <a:defPPr>
                <a:defRPr lang="fr-FR"/>
              </a:defPPr>
              <a:lvl1pPr marL="0" indent="0" eaLnBrk="0" hangingPunct="0">
                <a:lnSpc>
                  <a:spcPct val="85000"/>
                </a:lnSpc>
                <a:spcBef>
                  <a:spcPts val="0"/>
                </a:spcBef>
                <a:buNone/>
                <a:defRPr sz="800" b="1" cap="all">
                  <a:solidFill>
                    <a:srgbClr val="464673"/>
                  </a:solidFill>
                  <a:effectLst/>
                  <a:latin typeface="Century Gothic" panose="020B0502020202020204" pitchFamily="34" charset="0"/>
                  <a:ea typeface="MS PGothic" pitchFamily="34" charset="-128"/>
                  <a:cs typeface="Calibri" panose="020F0502020204030204" pitchFamily="34" charset="0"/>
                </a:defRPr>
              </a:lvl1pPr>
              <a:lvl2pPr marL="358775" indent="-357188" eaLnBrk="0" hangingPunct="0">
                <a:lnSpc>
                  <a:spcPct val="90000"/>
                </a:lnSpc>
                <a:spcBef>
                  <a:spcPct val="40000"/>
                </a:spcBef>
                <a:buFont typeface="Citroen" pitchFamily="50" charset="0"/>
                <a:buChar char="§"/>
                <a:defRPr sz="2000">
                  <a:solidFill>
                    <a:schemeClr val="bg2"/>
                  </a:solidFill>
                  <a:latin typeface="Citroen" pitchFamily="50" charset="0"/>
                  <a:ea typeface="MS PGothic" pitchFamily="34" charset="-128"/>
                </a:defRPr>
              </a:lvl2pPr>
              <a:lvl3pPr marL="642938" indent="-280988" eaLnBrk="0" hangingPunct="0">
                <a:lnSpc>
                  <a:spcPct val="90000"/>
                </a:lnSpc>
                <a:spcBef>
                  <a:spcPct val="40000"/>
                </a:spcBef>
                <a:buClr>
                  <a:schemeClr val="tx1"/>
                </a:buClr>
                <a:buFont typeface="Citroen" pitchFamily="50" charset="0"/>
                <a:buChar char="-"/>
                <a:defRPr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3pPr>
              <a:lvl4pPr marL="995363" indent="-334963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6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4pPr>
              <a:lvl5pPr marL="1285875" indent="-254000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4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r>
                <a:rPr lang="fr-FR" dirty="0">
                  <a:solidFill>
                    <a:srgbClr val="051A2B"/>
                  </a:solidFill>
                </a:rPr>
                <a:t>WAITING AREA</a:t>
              </a:r>
            </a:p>
          </p:txBody>
        </p:sp>
        <p:sp>
          <p:nvSpPr>
            <p:cNvPr id="338" name="Espace réservé du texte 31"/>
            <p:cNvSpPr txBox="1">
              <a:spLocks/>
            </p:cNvSpPr>
            <p:nvPr/>
          </p:nvSpPr>
          <p:spPr>
            <a:xfrm>
              <a:off x="1151782" y="2616911"/>
              <a:ext cx="1055799" cy="9894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0" rIns="3600" bIns="0" numCol="1" anchor="ctr" anchorCtr="0" compatLnSpc="1">
              <a:prstTxWarp prst="textNoShape">
                <a:avLst/>
              </a:prstTxWarp>
              <a:noAutofit/>
            </a:bodyPr>
            <a:lstStyle>
              <a:lvl1pPr marL="88900" indent="-88900">
                <a:lnSpc>
                  <a:spcPct val="7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  <a:cs typeface="MS PGothic" pitchFamily="34" charset="-128"/>
                </a:defRPr>
              </a:lvl1pPr>
              <a:lvl2pPr marL="358775" indent="-3571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</a:defRPr>
              </a:lvl2pPr>
              <a:lvl3pPr marL="642938" indent="-2809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3pPr>
              <a:lvl4pPr marL="995363" indent="-334963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4pPr>
              <a:lvl5pPr marL="1285875" indent="-254000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Niches, ceiling, carpets, and furniture are clean, tidy and undamaged.</a:t>
              </a:r>
            </a:p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lang="en-US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Allowed products / lighting system in good condition.</a:t>
              </a:r>
            </a:p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lang="en-US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Hot &amp; cold beverages with good quality should be available and visible for the customer.</a:t>
              </a:r>
            </a:p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lang="en-US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570" dirty="0">
                  <a:solidFill>
                    <a:srgbClr val="051A2B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provide free WIFI and  charging ports for cellphones/ PC…</a:t>
              </a:r>
            </a:p>
            <a:p>
              <a:pPr marL="0" marR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lang="fr-FR" sz="570" dirty="0">
                <a:solidFill>
                  <a:srgbClr val="051A2B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40" name="Espace réservé du texte 31"/>
            <p:cNvSpPr txBox="1">
              <a:spLocks/>
            </p:cNvSpPr>
            <p:nvPr/>
          </p:nvSpPr>
          <p:spPr>
            <a:xfrm>
              <a:off x="5718626" y="5597962"/>
              <a:ext cx="1061188" cy="10299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0" rIns="3600" bIns="0" numCol="1" anchor="ctr" anchorCtr="0" compatLnSpc="1">
              <a:prstTxWarp prst="textNoShape">
                <a:avLst/>
              </a:prstTxWarp>
              <a:noAutofit/>
            </a:bodyPr>
            <a:lstStyle>
              <a:lvl1pPr marL="88900" indent="-88900">
                <a:lnSpc>
                  <a:spcPct val="7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  <a:cs typeface="MS PGothic" pitchFamily="34" charset="-128"/>
                </a:defRPr>
              </a:lvl1pPr>
              <a:lvl2pPr marL="358775" indent="-3571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</a:defRPr>
              </a:lvl2pPr>
              <a:lvl3pPr marL="642938" indent="-2809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3pPr>
              <a:lvl4pPr marL="995363" indent="-334963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4pPr>
              <a:lvl5pPr marL="1285875" indent="-254000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 marL="0" indent="0">
                <a:spcAft>
                  <a:spcPts val="300"/>
                </a:spcAft>
                <a:buNone/>
              </a:pPr>
              <a:endParaRPr lang="en-US" sz="570" dirty="0">
                <a:solidFill>
                  <a:schemeClr val="tx1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Vehicles returning to the workshop identified from the appointment schedule and given priority</a:t>
              </a: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The returning customer repair order/ job card must also be  identified and highlighted with a specific tag or label for attention to the technician.</a:t>
              </a: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Each vehicle return is notified in a follow up table which will report the root causes of the vehicle. </a:t>
              </a:r>
            </a:p>
          </p:txBody>
        </p:sp>
        <p:sp>
          <p:nvSpPr>
            <p:cNvPr id="34" name="AutoShape 4" descr="Al Tayer Motors - Maserati Showroom Dubai"/>
            <p:cNvSpPr>
              <a:spLocks noChangeAspect="1" noChangeArrowheads="1"/>
            </p:cNvSpPr>
            <p:nvPr/>
          </p:nvSpPr>
          <p:spPr bwMode="auto">
            <a:xfrm>
              <a:off x="155574" y="-1023941"/>
              <a:ext cx="1184275" cy="11842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1" name="Espace réservé du texte 31"/>
            <p:cNvSpPr txBox="1">
              <a:spLocks/>
            </p:cNvSpPr>
            <p:nvPr/>
          </p:nvSpPr>
          <p:spPr>
            <a:xfrm>
              <a:off x="3404845" y="5573349"/>
              <a:ext cx="1021824" cy="1047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0" rIns="3600" bIns="0" numCol="1" anchor="ctr" anchorCtr="0" compatLnSpc="1">
              <a:prstTxWarp prst="textNoShape">
                <a:avLst/>
              </a:prstTxWarp>
              <a:noAutofit/>
            </a:bodyPr>
            <a:lstStyle>
              <a:lvl1pPr marL="88900" indent="-88900">
                <a:lnSpc>
                  <a:spcPct val="7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  <a:cs typeface="MS PGothic" pitchFamily="34" charset="-128"/>
                </a:defRPr>
              </a:lvl1pPr>
              <a:lvl2pPr marL="358775" indent="-3571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</a:defRPr>
              </a:lvl2pPr>
              <a:lvl3pPr marL="642938" indent="-2809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3pPr>
              <a:lvl4pPr marL="995363" indent="-334963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4pPr>
              <a:lvl5pPr marL="1285875" indent="-254000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Waste collection and disposal organized and in place.</a:t>
              </a: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Absence of waste outside the containers provided for this purpose.</a:t>
              </a:r>
            </a:p>
            <a:p>
              <a:pPr marL="0" indent="0">
                <a:spcAft>
                  <a:spcPts val="300"/>
                </a:spcAft>
                <a:buNone/>
              </a:pPr>
              <a:endParaRPr lang="en-US" sz="570" dirty="0">
                <a:solidFill>
                  <a:schemeClr val="tx1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grpSp>
          <p:nvGrpSpPr>
            <p:cNvPr id="188" name="Groupe 187">
              <a:extLst>
                <a:ext uri="{FF2B5EF4-FFF2-40B4-BE49-F238E27FC236}">
                  <a16:creationId xmlns:a16="http://schemas.microsoft.com/office/drawing/2014/main" id="{7D10345D-3800-4258-811F-0413933E0C17}"/>
                </a:ext>
              </a:extLst>
            </p:cNvPr>
            <p:cNvGrpSpPr/>
            <p:nvPr/>
          </p:nvGrpSpPr>
          <p:grpSpPr>
            <a:xfrm>
              <a:off x="96784" y="3750950"/>
              <a:ext cx="2202467" cy="1443142"/>
              <a:chOff x="10649" y="3034813"/>
              <a:chExt cx="2941872" cy="1392135"/>
            </a:xfrm>
          </p:grpSpPr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id="{2E5009E6-993A-45C6-A0BC-A5AE961CAB52}"/>
                  </a:ext>
                </a:extLst>
              </p:cNvPr>
              <p:cNvSpPr/>
              <p:nvPr/>
            </p:nvSpPr>
            <p:spPr>
              <a:xfrm>
                <a:off x="10649" y="3034813"/>
                <a:ext cx="2941872" cy="139213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Peugeot Light" panose="02000503040000020003" pitchFamily="2" charset="0"/>
                </a:endParaRPr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D440BD45-0697-4F4A-B27C-01899156C4ED}"/>
                  </a:ext>
                </a:extLst>
              </p:cNvPr>
              <p:cNvSpPr/>
              <p:nvPr/>
            </p:nvSpPr>
            <p:spPr>
              <a:xfrm>
                <a:off x="1303921" y="3320869"/>
                <a:ext cx="1558464" cy="10012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latin typeface="Peugeot" panose="02000503040000020003" pitchFamily="2" charset="0"/>
                </a:endParaRPr>
              </a:p>
            </p:txBody>
          </p:sp>
        </p:grpSp>
        <p:sp>
          <p:nvSpPr>
            <p:cNvPr id="221" name="ZoneTexte 220">
              <a:extLst>
                <a:ext uri="{FF2B5EF4-FFF2-40B4-BE49-F238E27FC236}">
                  <a16:creationId xmlns:a16="http://schemas.microsoft.com/office/drawing/2014/main" id="{4D4A3DA9-21D9-4D0F-A343-E82FB5E48AC5}"/>
                </a:ext>
              </a:extLst>
            </p:cNvPr>
            <p:cNvSpPr txBox="1"/>
            <p:nvPr/>
          </p:nvSpPr>
          <p:spPr>
            <a:xfrm>
              <a:off x="1951675" y="3922053"/>
              <a:ext cx="360997" cy="1538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4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CHECK</a:t>
              </a:r>
            </a:p>
          </p:txBody>
        </p:sp>
        <p:sp>
          <p:nvSpPr>
            <p:cNvPr id="222" name="Espace réservé du texte 43">
              <a:extLst>
                <a:ext uri="{FF2B5EF4-FFF2-40B4-BE49-F238E27FC236}">
                  <a16:creationId xmlns:a16="http://schemas.microsoft.com/office/drawing/2014/main" id="{D995A5F4-7EC2-4562-B399-ED9E4000656F}"/>
                </a:ext>
              </a:extLst>
            </p:cNvPr>
            <p:cNvSpPr txBox="1">
              <a:spLocks/>
            </p:cNvSpPr>
            <p:nvPr/>
          </p:nvSpPr>
          <p:spPr>
            <a:xfrm>
              <a:off x="429360" y="3778678"/>
              <a:ext cx="1597723" cy="191712"/>
            </a:xfrm>
            <a:prstGeom prst="rect">
              <a:avLst/>
            </a:prstGeom>
            <a:noFill/>
          </p:spPr>
          <p:txBody>
            <a:bodyPr wrap="square" lIns="3600" tIns="3600" rIns="3600" bIns="3600" rtlCol="0" anchor="b">
              <a:normAutofit/>
            </a:bodyPr>
            <a:lstStyle>
              <a:defPPr>
                <a:defRPr lang="fr-FR"/>
              </a:defPPr>
              <a:lvl1pPr marL="0" indent="0" eaLnBrk="0" hangingPunct="0">
                <a:lnSpc>
                  <a:spcPct val="85000"/>
                </a:lnSpc>
                <a:spcBef>
                  <a:spcPts val="0"/>
                </a:spcBef>
                <a:buNone/>
                <a:defRPr sz="800" b="1" cap="all">
                  <a:solidFill>
                    <a:srgbClr val="464673"/>
                  </a:solidFill>
                  <a:effectLst/>
                  <a:latin typeface="Century Gothic" panose="020B0502020202020204" pitchFamily="34" charset="0"/>
                  <a:ea typeface="MS PGothic" pitchFamily="34" charset="-128"/>
                  <a:cs typeface="Calibri" panose="020F0502020204030204" pitchFamily="34" charset="0"/>
                </a:defRPr>
              </a:lvl1pPr>
              <a:lvl2pPr marL="358775" indent="-357188" eaLnBrk="0" hangingPunct="0">
                <a:lnSpc>
                  <a:spcPct val="90000"/>
                </a:lnSpc>
                <a:spcBef>
                  <a:spcPct val="40000"/>
                </a:spcBef>
                <a:buFont typeface="Citroen" pitchFamily="50" charset="0"/>
                <a:buChar char="§"/>
                <a:defRPr sz="2000">
                  <a:solidFill>
                    <a:schemeClr val="bg2"/>
                  </a:solidFill>
                  <a:latin typeface="Citroen" pitchFamily="50" charset="0"/>
                  <a:ea typeface="MS PGothic" pitchFamily="34" charset="-128"/>
                </a:defRPr>
              </a:lvl2pPr>
              <a:lvl3pPr marL="642938" indent="-280988" eaLnBrk="0" hangingPunct="0">
                <a:lnSpc>
                  <a:spcPct val="90000"/>
                </a:lnSpc>
                <a:spcBef>
                  <a:spcPct val="40000"/>
                </a:spcBef>
                <a:buClr>
                  <a:schemeClr val="tx1"/>
                </a:buClr>
                <a:buFont typeface="Citroen" pitchFamily="50" charset="0"/>
                <a:buChar char="-"/>
                <a:defRPr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3pPr>
              <a:lvl4pPr marL="995363" indent="-334963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6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4pPr>
              <a:lvl5pPr marL="1285875" indent="-254000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4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r>
                <a:rPr lang="fr-FR" dirty="0">
                  <a:solidFill>
                    <a:srgbClr val="051A2B"/>
                  </a:solidFill>
                </a:rPr>
                <a:t>VEHICLE PROTECTION PREP.</a:t>
              </a:r>
            </a:p>
          </p:txBody>
        </p:sp>
        <p:sp>
          <p:nvSpPr>
            <p:cNvPr id="223" name="Espace réservé du texte 31">
              <a:extLst>
                <a:ext uri="{FF2B5EF4-FFF2-40B4-BE49-F238E27FC236}">
                  <a16:creationId xmlns:a16="http://schemas.microsoft.com/office/drawing/2014/main" id="{4C296F24-3424-46E6-BEF5-26BA6CBB5281}"/>
                </a:ext>
              </a:extLst>
            </p:cNvPr>
            <p:cNvSpPr txBox="1">
              <a:spLocks/>
            </p:cNvSpPr>
            <p:nvPr/>
          </p:nvSpPr>
          <p:spPr>
            <a:xfrm>
              <a:off x="1115956" y="4113765"/>
              <a:ext cx="1091625" cy="871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0" rIns="3600" bIns="0" numCol="1" anchor="ctr" anchorCtr="0" compatLnSpc="1">
              <a:prstTxWarp prst="textNoShape">
                <a:avLst/>
              </a:prstTxWarp>
              <a:noAutofit/>
            </a:bodyPr>
            <a:lstStyle>
              <a:lvl1pPr marL="88900" indent="-88900">
                <a:lnSpc>
                  <a:spcPct val="7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  <a:cs typeface="MS PGothic" pitchFamily="34" charset="-128"/>
                </a:defRPr>
              </a:lvl1pPr>
              <a:lvl2pPr marL="358775" indent="-3571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</a:defRPr>
              </a:lvl2pPr>
              <a:lvl3pPr marL="642938" indent="-2809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3pPr>
              <a:lvl4pPr marL="995363" indent="-334963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4pPr>
              <a:lvl5pPr marL="1285875" indent="-254000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 marL="0" indent="0"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The vehicles upon inspection are protected in front of the customer</a:t>
              </a:r>
            </a:p>
            <a:p>
              <a:pPr marL="0" indent="0"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Vehicle protection should include driver's seat, driver's footwell, steering wheel, gear lever knob and handbrake lever.</a:t>
              </a:r>
            </a:p>
          </p:txBody>
        </p:sp>
        <p:grpSp>
          <p:nvGrpSpPr>
            <p:cNvPr id="258" name="Groupe 257">
              <a:extLst>
                <a:ext uri="{FF2B5EF4-FFF2-40B4-BE49-F238E27FC236}">
                  <a16:creationId xmlns:a16="http://schemas.microsoft.com/office/drawing/2014/main" id="{B254DBDC-1F4C-4926-BB7D-136C7208372B}"/>
                </a:ext>
              </a:extLst>
            </p:cNvPr>
            <p:cNvGrpSpPr/>
            <p:nvPr/>
          </p:nvGrpSpPr>
          <p:grpSpPr>
            <a:xfrm>
              <a:off x="2355521" y="3743675"/>
              <a:ext cx="2202467" cy="1455566"/>
              <a:chOff x="10649" y="3034813"/>
              <a:chExt cx="2941872" cy="1392135"/>
            </a:xfrm>
          </p:grpSpPr>
          <p:sp>
            <p:nvSpPr>
              <p:cNvPr id="259" name="Rectangle 258">
                <a:extLst>
                  <a:ext uri="{FF2B5EF4-FFF2-40B4-BE49-F238E27FC236}">
                    <a16:creationId xmlns:a16="http://schemas.microsoft.com/office/drawing/2014/main" id="{6F7710C3-88F6-4E73-A842-C7C0017CEBEC}"/>
                  </a:ext>
                </a:extLst>
              </p:cNvPr>
              <p:cNvSpPr/>
              <p:nvPr/>
            </p:nvSpPr>
            <p:spPr>
              <a:xfrm>
                <a:off x="10649" y="3034813"/>
                <a:ext cx="2941872" cy="139213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>
                  <a:latin typeface="Peugeot Light" panose="02000503040000020003" pitchFamily="2" charset="0"/>
                </a:endParaRPr>
              </a:p>
            </p:txBody>
          </p:sp>
          <p:sp>
            <p:nvSpPr>
              <p:cNvPr id="260" name="Rectangle 259">
                <a:extLst>
                  <a:ext uri="{FF2B5EF4-FFF2-40B4-BE49-F238E27FC236}">
                    <a16:creationId xmlns:a16="http://schemas.microsoft.com/office/drawing/2014/main" id="{4DC6FB8F-6D96-4277-843A-23DD4C616F59}"/>
                  </a:ext>
                </a:extLst>
              </p:cNvPr>
              <p:cNvSpPr/>
              <p:nvPr/>
            </p:nvSpPr>
            <p:spPr>
              <a:xfrm>
                <a:off x="1512968" y="3328239"/>
                <a:ext cx="1349414" cy="104621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latin typeface="Peugeot" panose="02000503040000020003" pitchFamily="2" charset="0"/>
                </a:endParaRPr>
              </a:p>
            </p:txBody>
          </p:sp>
        </p:grpSp>
        <p:sp>
          <p:nvSpPr>
            <p:cNvPr id="273" name="ZoneTexte 272">
              <a:extLst>
                <a:ext uri="{FF2B5EF4-FFF2-40B4-BE49-F238E27FC236}">
                  <a16:creationId xmlns:a16="http://schemas.microsoft.com/office/drawing/2014/main" id="{E734713E-7261-4AEB-96D0-9479D5CDDABD}"/>
                </a:ext>
              </a:extLst>
            </p:cNvPr>
            <p:cNvSpPr txBox="1"/>
            <p:nvPr/>
          </p:nvSpPr>
          <p:spPr>
            <a:xfrm>
              <a:off x="4224608" y="3920718"/>
              <a:ext cx="360997" cy="1538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400" b="1" dirty="0">
                  <a:latin typeface="Century Gothic" panose="020B0502020202020204" pitchFamily="34" charset="0"/>
                  <a:cs typeface="Calibri" panose="020F0502020204030204" pitchFamily="34" charset="0"/>
                </a:rPr>
                <a:t>CHECK</a:t>
              </a:r>
            </a:p>
          </p:txBody>
        </p:sp>
        <p:sp>
          <p:nvSpPr>
            <p:cNvPr id="274" name="Espace réservé du texte 43">
              <a:extLst>
                <a:ext uri="{FF2B5EF4-FFF2-40B4-BE49-F238E27FC236}">
                  <a16:creationId xmlns:a16="http://schemas.microsoft.com/office/drawing/2014/main" id="{7DBB88D6-E617-451C-B4A6-80386B6ED416}"/>
                </a:ext>
              </a:extLst>
            </p:cNvPr>
            <p:cNvSpPr txBox="1">
              <a:spLocks/>
            </p:cNvSpPr>
            <p:nvPr/>
          </p:nvSpPr>
          <p:spPr>
            <a:xfrm>
              <a:off x="2696951" y="3710525"/>
              <a:ext cx="1302161" cy="238692"/>
            </a:xfrm>
            <a:prstGeom prst="rect">
              <a:avLst/>
            </a:prstGeom>
            <a:noFill/>
          </p:spPr>
          <p:txBody>
            <a:bodyPr wrap="square" lIns="3600" tIns="3600" rIns="3600" bIns="3600" rtlCol="0" anchor="b">
              <a:normAutofit/>
            </a:bodyPr>
            <a:lstStyle>
              <a:defPPr>
                <a:defRPr lang="fr-FR"/>
              </a:defPPr>
              <a:lvl1pPr marL="0" indent="0" eaLnBrk="0" hangingPunct="0">
                <a:lnSpc>
                  <a:spcPct val="85000"/>
                </a:lnSpc>
                <a:spcBef>
                  <a:spcPts val="0"/>
                </a:spcBef>
                <a:buNone/>
                <a:defRPr sz="800" b="1" cap="all">
                  <a:solidFill>
                    <a:srgbClr val="464673"/>
                  </a:solidFill>
                  <a:effectLst/>
                  <a:latin typeface="Century Gothic" panose="020B0502020202020204" pitchFamily="34" charset="0"/>
                  <a:ea typeface="MS PGothic" pitchFamily="34" charset="-128"/>
                  <a:cs typeface="Calibri" panose="020F0502020204030204" pitchFamily="34" charset="0"/>
                </a:defRPr>
              </a:lvl1pPr>
              <a:lvl2pPr marL="358775" indent="-357188" eaLnBrk="0" hangingPunct="0">
                <a:lnSpc>
                  <a:spcPct val="90000"/>
                </a:lnSpc>
                <a:spcBef>
                  <a:spcPct val="40000"/>
                </a:spcBef>
                <a:buFont typeface="Citroen" pitchFamily="50" charset="0"/>
                <a:buChar char="§"/>
                <a:defRPr sz="2000">
                  <a:solidFill>
                    <a:schemeClr val="bg2"/>
                  </a:solidFill>
                  <a:latin typeface="Citroen" pitchFamily="50" charset="0"/>
                  <a:ea typeface="MS PGothic" pitchFamily="34" charset="-128"/>
                </a:defRPr>
              </a:lvl2pPr>
              <a:lvl3pPr marL="642938" indent="-280988" eaLnBrk="0" hangingPunct="0">
                <a:lnSpc>
                  <a:spcPct val="90000"/>
                </a:lnSpc>
                <a:spcBef>
                  <a:spcPct val="40000"/>
                </a:spcBef>
                <a:buClr>
                  <a:schemeClr val="tx1"/>
                </a:buClr>
                <a:buFont typeface="Citroen" pitchFamily="50" charset="0"/>
                <a:buChar char="-"/>
                <a:defRPr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3pPr>
              <a:lvl4pPr marL="995363" indent="-334963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6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4pPr>
              <a:lvl5pPr marL="1285875" indent="-254000" eaLnBrk="0" hangingPunct="0">
                <a:lnSpc>
                  <a:spcPct val="90000"/>
                </a:lnSpc>
                <a:spcBef>
                  <a:spcPct val="40000"/>
                </a:spcBef>
                <a:buChar char="-"/>
                <a:defRPr sz="1400">
                  <a:solidFill>
                    <a:schemeClr val="accent2"/>
                  </a:solidFill>
                  <a:latin typeface="Citroen" pitchFamily="50" charset="0"/>
                  <a:ea typeface="MS PGothic" pitchFamily="34" charset="-128"/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r>
                <a:rPr lang="fr-FR" dirty="0">
                  <a:solidFill>
                    <a:srgbClr val="051A2B"/>
                  </a:solidFill>
                </a:rPr>
                <a:t>PARTS PRE-PICKING</a:t>
              </a:r>
            </a:p>
          </p:txBody>
        </p:sp>
        <p:sp>
          <p:nvSpPr>
            <p:cNvPr id="275" name="Espace réservé du texte 31">
              <a:extLst>
                <a:ext uri="{FF2B5EF4-FFF2-40B4-BE49-F238E27FC236}">
                  <a16:creationId xmlns:a16="http://schemas.microsoft.com/office/drawing/2014/main" id="{865E98B2-1C50-4C19-B2FA-9F68D3A32D0D}"/>
                </a:ext>
              </a:extLst>
            </p:cNvPr>
            <p:cNvSpPr txBox="1">
              <a:spLocks/>
            </p:cNvSpPr>
            <p:nvPr/>
          </p:nvSpPr>
          <p:spPr>
            <a:xfrm>
              <a:off x="3529182" y="4053740"/>
              <a:ext cx="982349" cy="10969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0" rIns="3600" bIns="0" numCol="1" anchor="ctr" anchorCtr="0" compatLnSpc="1">
              <a:prstTxWarp prst="textNoShape">
                <a:avLst/>
              </a:prstTxWarp>
              <a:noAutofit/>
            </a:bodyPr>
            <a:lstStyle>
              <a:lvl1pPr marL="88900" indent="-88900">
                <a:lnSpc>
                  <a:spcPct val="7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  <a:cs typeface="MS PGothic" pitchFamily="34" charset="-128"/>
                </a:defRPr>
              </a:lvl1pPr>
              <a:lvl2pPr marL="358775" indent="-3571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bg2"/>
                  </a:solidFill>
                </a:defRPr>
              </a:lvl2pPr>
              <a:lvl3pPr marL="642938" indent="-280988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3pPr>
              <a:lvl4pPr marL="995363" indent="-334963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4pPr>
              <a:lvl5pPr marL="1285875" indent="-254000">
                <a:lnSpc>
                  <a:spcPct val="90000"/>
                </a:lnSpc>
                <a:spcBef>
                  <a:spcPct val="40000"/>
                </a:spcBef>
                <a:buClr>
                  <a:srgbClr val="E6E6E6"/>
                </a:buClr>
                <a:buFont typeface="Wingdings 3" panose="05040102010807070707" pitchFamily="18" charset="2"/>
                <a:buChar char="}"/>
                <a:defRPr sz="800">
                  <a:solidFill>
                    <a:schemeClr val="accent2"/>
                  </a:solidFill>
                </a:defRPr>
              </a:lvl5pPr>
              <a:lvl6pPr marL="17430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6pPr>
              <a:lvl7pPr marL="22002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7pPr>
              <a:lvl8pPr marL="26574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8pPr>
              <a:lvl9pPr marL="3114675" indent="-254000" fontAlgn="base">
                <a:lnSpc>
                  <a:spcPct val="90000"/>
                </a:lnSpc>
                <a:spcBef>
                  <a:spcPct val="40000"/>
                </a:spcBef>
                <a:spcAft>
                  <a:spcPct val="0"/>
                </a:spcAft>
                <a:buChar char="-"/>
                <a:defRPr sz="1400">
                  <a:solidFill>
                    <a:schemeClr val="accent2"/>
                  </a:solidFill>
                  <a:latin typeface="+mn-lt"/>
                </a:defRPr>
              </a:lvl9pPr>
            </a:lstStyle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The Parts are placed in boxes according to pre- picking list.</a:t>
              </a: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The boxes are stored on shelves, day and week of the repair must be displayed. </a:t>
              </a:r>
            </a:p>
            <a:p>
              <a:pPr marL="0" indent="0">
                <a:spcAft>
                  <a:spcPts val="300"/>
                </a:spcAft>
                <a:buNone/>
              </a:pPr>
              <a:r>
                <a:rPr lang="en-US" sz="570" dirty="0">
                  <a:solidFill>
                    <a:schemeClr val="tx1"/>
                  </a:solidFill>
                  <a:latin typeface="Century Gothic" panose="020B0502020202020204" pitchFamily="34" charset="0"/>
                  <a:cs typeface="Calibri" panose="020F0502020204030204" pitchFamily="34" charset="0"/>
                </a:rPr>
                <a:t>- To Ensure that the products respect the expiration date. </a:t>
              </a:r>
              <a:endParaRPr lang="fr-FR" sz="570" dirty="0">
                <a:solidFill>
                  <a:schemeClr val="tx1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9" name="Image 8">
              <a:extLst>
                <a:ext uri="{FF2B5EF4-FFF2-40B4-BE49-F238E27FC236}">
                  <a16:creationId xmlns:a16="http://schemas.microsoft.com/office/drawing/2014/main" id="{C98DC6DC-9FC0-40A3-849D-C14BF5CAF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92222" y="1170368"/>
              <a:ext cx="1060283" cy="729635"/>
            </a:xfrm>
            <a:prstGeom prst="rect">
              <a:avLst/>
            </a:prstGeom>
          </p:spPr>
        </p:pic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B61F8EA2-4FC1-4B62-AAEC-2F4B2F1E8403}"/>
                </a:ext>
              </a:extLst>
            </p:cNvPr>
            <p:cNvSpPr/>
            <p:nvPr/>
          </p:nvSpPr>
          <p:spPr>
            <a:xfrm>
              <a:off x="6600095" y="2247178"/>
              <a:ext cx="177591" cy="1623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103164C2-761B-4288-93F7-AC8B0487D6BE}"/>
                </a:ext>
              </a:extLst>
            </p:cNvPr>
            <p:cNvSpPr/>
            <p:nvPr/>
          </p:nvSpPr>
          <p:spPr>
            <a:xfrm>
              <a:off x="6599622" y="823370"/>
              <a:ext cx="177591" cy="1623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9B54ABCB-CB9E-44C4-8FFA-961E8AD665F5}"/>
                </a:ext>
              </a:extLst>
            </p:cNvPr>
            <p:cNvSpPr/>
            <p:nvPr/>
          </p:nvSpPr>
          <p:spPr>
            <a:xfrm>
              <a:off x="4312912" y="2251330"/>
              <a:ext cx="177591" cy="1623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56E4A681-540E-47D2-8288-FBC6802026EE}"/>
                </a:ext>
              </a:extLst>
            </p:cNvPr>
            <p:cNvSpPr/>
            <p:nvPr/>
          </p:nvSpPr>
          <p:spPr>
            <a:xfrm>
              <a:off x="2054263" y="2250185"/>
              <a:ext cx="177591" cy="1623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7ED97A48-C8AE-4794-B8E0-8CC9F65DD4C1}"/>
                </a:ext>
              </a:extLst>
            </p:cNvPr>
            <p:cNvSpPr/>
            <p:nvPr/>
          </p:nvSpPr>
          <p:spPr>
            <a:xfrm>
              <a:off x="2044944" y="3790184"/>
              <a:ext cx="177591" cy="1623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B64F9CA4-9810-4CD0-BBE5-7421DD54765E}"/>
                </a:ext>
              </a:extLst>
            </p:cNvPr>
            <p:cNvSpPr/>
            <p:nvPr/>
          </p:nvSpPr>
          <p:spPr>
            <a:xfrm>
              <a:off x="4309892" y="3793162"/>
              <a:ext cx="177591" cy="1623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35DF1CC4-8AFA-4F06-A0DC-44D00D3A27CD}"/>
                </a:ext>
              </a:extLst>
            </p:cNvPr>
            <p:cNvSpPr/>
            <p:nvPr/>
          </p:nvSpPr>
          <p:spPr>
            <a:xfrm>
              <a:off x="2054262" y="5312595"/>
              <a:ext cx="177591" cy="1623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D4079702-99A0-4429-92B0-57BA2726E626}"/>
                </a:ext>
              </a:extLst>
            </p:cNvPr>
            <p:cNvSpPr/>
            <p:nvPr/>
          </p:nvSpPr>
          <p:spPr>
            <a:xfrm>
              <a:off x="4321730" y="5319228"/>
              <a:ext cx="169366" cy="1623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B3EEA077-4F5E-413A-AB0E-3E7BF8123E17}"/>
                </a:ext>
              </a:extLst>
            </p:cNvPr>
            <p:cNvSpPr/>
            <p:nvPr/>
          </p:nvSpPr>
          <p:spPr>
            <a:xfrm>
              <a:off x="6603735" y="5322522"/>
              <a:ext cx="169366" cy="1623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27" name="Rectangle 226">
              <a:extLst>
                <a:ext uri="{FF2B5EF4-FFF2-40B4-BE49-F238E27FC236}">
                  <a16:creationId xmlns:a16="http://schemas.microsoft.com/office/drawing/2014/main" id="{1C2430E6-09A1-42EE-9C7E-0C80054F441F}"/>
                </a:ext>
              </a:extLst>
            </p:cNvPr>
            <p:cNvSpPr/>
            <p:nvPr/>
          </p:nvSpPr>
          <p:spPr>
            <a:xfrm>
              <a:off x="6595145" y="3784258"/>
              <a:ext cx="169366" cy="1623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29" name="Rectangle 228">
              <a:extLst>
                <a:ext uri="{FF2B5EF4-FFF2-40B4-BE49-F238E27FC236}">
                  <a16:creationId xmlns:a16="http://schemas.microsoft.com/office/drawing/2014/main" id="{1BE65521-A605-4601-9A8A-74C0D3BF593F}"/>
                </a:ext>
              </a:extLst>
            </p:cNvPr>
            <p:cNvSpPr/>
            <p:nvPr/>
          </p:nvSpPr>
          <p:spPr>
            <a:xfrm>
              <a:off x="8832108" y="799279"/>
              <a:ext cx="177591" cy="1623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id="{DBD1CAA4-50C4-4098-A06E-15F757D19F81}"/>
                </a:ext>
              </a:extLst>
            </p:cNvPr>
            <p:cNvSpPr/>
            <p:nvPr/>
          </p:nvSpPr>
          <p:spPr>
            <a:xfrm>
              <a:off x="8862239" y="5328038"/>
              <a:ext cx="169366" cy="1623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37" name="ZoneTexte 236">
              <a:extLst>
                <a:ext uri="{FF2B5EF4-FFF2-40B4-BE49-F238E27FC236}">
                  <a16:creationId xmlns:a16="http://schemas.microsoft.com/office/drawing/2014/main" id="{FEA8E65D-72CE-4335-931F-BED2273590E2}"/>
                </a:ext>
              </a:extLst>
            </p:cNvPr>
            <p:cNvSpPr txBox="1"/>
            <p:nvPr/>
          </p:nvSpPr>
          <p:spPr>
            <a:xfrm>
              <a:off x="8768326" y="5469913"/>
              <a:ext cx="351378" cy="1538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400" b="1" dirty="0">
                  <a:latin typeface="Peugeot Light" panose="02000503040000020003" pitchFamily="2" charset="0"/>
                </a:rPr>
                <a:t>CHECK</a:t>
              </a:r>
            </a:p>
          </p:txBody>
        </p:sp>
        <p:sp>
          <p:nvSpPr>
            <p:cNvPr id="238" name="Rectangle 237">
              <a:extLst>
                <a:ext uri="{FF2B5EF4-FFF2-40B4-BE49-F238E27FC236}">
                  <a16:creationId xmlns:a16="http://schemas.microsoft.com/office/drawing/2014/main" id="{68A1C3E2-33BD-459F-81FF-96B8CAF1A726}"/>
                </a:ext>
              </a:extLst>
            </p:cNvPr>
            <p:cNvSpPr/>
            <p:nvPr/>
          </p:nvSpPr>
          <p:spPr>
            <a:xfrm>
              <a:off x="8852594" y="3777678"/>
              <a:ext cx="169366" cy="1623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6D6E1FCD-B744-4832-AE5D-CE9B6D038D38}"/>
                </a:ext>
              </a:extLst>
            </p:cNvPr>
            <p:cNvSpPr/>
            <p:nvPr/>
          </p:nvSpPr>
          <p:spPr>
            <a:xfrm>
              <a:off x="8839409" y="2229114"/>
              <a:ext cx="177591" cy="16231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6000" rIns="0" bIns="0" rtlCol="0" anchor="ctr"/>
            <a:lstStyle/>
            <a:p>
              <a:pPr algn="ctr">
                <a:spcBef>
                  <a:spcPts val="0"/>
                </a:spcBef>
              </a:pPr>
              <a:endParaRPr lang="fr-FR" sz="600" b="1" dirty="0">
                <a:solidFill>
                  <a:srgbClr val="FF0000"/>
                </a:solidFill>
                <a:latin typeface="Century Gothic" panose="020B050202020202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4" name="Image 3">
              <a:extLst>
                <a:ext uri="{FF2B5EF4-FFF2-40B4-BE49-F238E27FC236}">
                  <a16:creationId xmlns:a16="http://schemas.microsoft.com/office/drawing/2014/main" id="{7A1192D7-128B-4A20-BAFD-3390710F7C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38480" y="7066"/>
              <a:ext cx="1240724" cy="659625"/>
            </a:xfrm>
            <a:prstGeom prst="rect">
              <a:avLst/>
            </a:prstGeom>
          </p:spPr>
        </p:pic>
      </p:grpSp>
      <p:sp>
        <p:nvSpPr>
          <p:cNvPr id="15" name="Rectangle 276">
            <a:extLst>
              <a:ext uri="{FF2B5EF4-FFF2-40B4-BE49-F238E27FC236}">
                <a16:creationId xmlns:a16="http://schemas.microsoft.com/office/drawing/2014/main" id="{E99D4521-0833-6D16-E0E9-B152BF472D1A}"/>
              </a:ext>
            </a:extLst>
          </p:cNvPr>
          <p:cNvSpPr/>
          <p:nvPr/>
        </p:nvSpPr>
        <p:spPr>
          <a:xfrm>
            <a:off x="6851352" y="5269836"/>
            <a:ext cx="2204935" cy="14555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latin typeface="Peugeot Light" panose="02000503040000020003" pitchFamily="2" charset="0"/>
            </a:endParaRPr>
          </a:p>
        </p:txBody>
      </p:sp>
      <p:sp>
        <p:nvSpPr>
          <p:cNvPr id="17" name="Rectangle 277">
            <a:extLst>
              <a:ext uri="{FF2B5EF4-FFF2-40B4-BE49-F238E27FC236}">
                <a16:creationId xmlns:a16="http://schemas.microsoft.com/office/drawing/2014/main" id="{4ED55279-6776-B4C1-FE25-69D5331D3EE6}"/>
              </a:ext>
            </a:extLst>
          </p:cNvPr>
          <p:cNvSpPr/>
          <p:nvPr/>
        </p:nvSpPr>
        <p:spPr>
          <a:xfrm>
            <a:off x="7843864" y="5588925"/>
            <a:ext cx="1157013" cy="10889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Peugeot" panose="02000503040000020003" pitchFamily="2" charset="0"/>
            </a:endParaRPr>
          </a:p>
        </p:txBody>
      </p:sp>
      <p:sp>
        <p:nvSpPr>
          <p:cNvPr id="20" name="ZoneTexte 280">
            <a:extLst>
              <a:ext uri="{FF2B5EF4-FFF2-40B4-BE49-F238E27FC236}">
                <a16:creationId xmlns:a16="http://schemas.microsoft.com/office/drawing/2014/main" id="{14B1F37F-72A8-81FE-C85B-B334960174BD}"/>
              </a:ext>
            </a:extLst>
          </p:cNvPr>
          <p:cNvSpPr txBox="1"/>
          <p:nvPr/>
        </p:nvSpPr>
        <p:spPr>
          <a:xfrm>
            <a:off x="8718352" y="5454245"/>
            <a:ext cx="359394" cy="1538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" b="1" dirty="0">
                <a:latin typeface="Century Gothic" panose="020B0502020202020204" pitchFamily="34" charset="0"/>
              </a:rPr>
              <a:t>CHECK</a:t>
            </a:r>
          </a:p>
        </p:txBody>
      </p:sp>
      <p:sp>
        <p:nvSpPr>
          <p:cNvPr id="21" name="Espace réservé du texte 43">
            <a:extLst>
              <a:ext uri="{FF2B5EF4-FFF2-40B4-BE49-F238E27FC236}">
                <a16:creationId xmlns:a16="http://schemas.microsoft.com/office/drawing/2014/main" id="{D4EE5C78-3926-0B18-455D-027A1E1F8906}"/>
              </a:ext>
            </a:extLst>
          </p:cNvPr>
          <p:cNvSpPr txBox="1">
            <a:spLocks/>
          </p:cNvSpPr>
          <p:nvPr/>
        </p:nvSpPr>
        <p:spPr>
          <a:xfrm>
            <a:off x="7229574" y="5326702"/>
            <a:ext cx="1390549" cy="153958"/>
          </a:xfrm>
          <a:prstGeom prst="rect">
            <a:avLst/>
          </a:prstGeom>
          <a:noFill/>
        </p:spPr>
        <p:txBody>
          <a:bodyPr wrap="square" lIns="3600" tIns="3600" rIns="3600" bIns="3600" rtlCol="0" anchor="b">
            <a:normAutofit/>
          </a:bodyPr>
          <a:lstStyle>
            <a:defPPr>
              <a:defRPr lang="fr-FR"/>
            </a:defPPr>
            <a:lvl1pPr marL="0" indent="0" eaLnBrk="0" hangingPunct="0">
              <a:lnSpc>
                <a:spcPct val="85000"/>
              </a:lnSpc>
              <a:spcBef>
                <a:spcPts val="0"/>
              </a:spcBef>
              <a:buNone/>
              <a:defRPr sz="900" b="1" cap="all">
                <a:solidFill>
                  <a:srgbClr val="4646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defRPr>
            </a:lvl1pPr>
            <a:lvl2pPr marL="358775" indent="-357188" eaLnBrk="0" hangingPunct="0">
              <a:lnSpc>
                <a:spcPct val="90000"/>
              </a:lnSpc>
              <a:spcBef>
                <a:spcPct val="40000"/>
              </a:spcBef>
              <a:buFont typeface="Citroen" pitchFamily="50" charset="0"/>
              <a:buChar char="§"/>
              <a:defRPr sz="2000">
                <a:solidFill>
                  <a:schemeClr val="bg2"/>
                </a:solidFill>
                <a:latin typeface="Citroen" pitchFamily="50" charset="0"/>
                <a:ea typeface="MS PGothic" pitchFamily="34" charset="-128"/>
              </a:defRPr>
            </a:lvl2pPr>
            <a:lvl3pPr marL="642938" indent="-280988" eaLnBrk="0" hangingPunct="0">
              <a:lnSpc>
                <a:spcPct val="90000"/>
              </a:lnSpc>
              <a:spcBef>
                <a:spcPct val="40000"/>
              </a:spcBef>
              <a:buClr>
                <a:schemeClr val="tx1"/>
              </a:buClr>
              <a:buFont typeface="Citroen" pitchFamily="50" charset="0"/>
              <a:buChar char="-"/>
              <a:defRPr>
                <a:solidFill>
                  <a:schemeClr val="accent2"/>
                </a:solidFill>
                <a:latin typeface="Citroen" pitchFamily="50" charset="0"/>
                <a:ea typeface="MS PGothic" pitchFamily="34" charset="-128"/>
              </a:defRPr>
            </a:lvl3pPr>
            <a:lvl4pPr marL="995363" indent="-334963" eaLnBrk="0" hangingPunct="0">
              <a:lnSpc>
                <a:spcPct val="90000"/>
              </a:lnSpc>
              <a:spcBef>
                <a:spcPct val="40000"/>
              </a:spcBef>
              <a:buChar char="-"/>
              <a:defRPr sz="1600">
                <a:solidFill>
                  <a:schemeClr val="accent2"/>
                </a:solidFill>
                <a:latin typeface="Citroen" pitchFamily="50" charset="0"/>
                <a:ea typeface="MS PGothic" pitchFamily="34" charset="-128"/>
              </a:defRPr>
            </a:lvl4pPr>
            <a:lvl5pPr marL="1285875" indent="-254000" eaLnBrk="0" hangingPunct="0">
              <a:lnSpc>
                <a:spcPct val="90000"/>
              </a:lnSpc>
              <a:spcBef>
                <a:spcPct val="40000"/>
              </a:spcBef>
              <a:buChar char="-"/>
              <a:defRPr sz="1400">
                <a:solidFill>
                  <a:schemeClr val="accent2"/>
                </a:solidFill>
                <a:latin typeface="Citroen" pitchFamily="50" charset="0"/>
                <a:ea typeface="MS PGothic" pitchFamily="34" charset="-128"/>
              </a:defRPr>
            </a:lvl5pPr>
            <a:lvl6pPr marL="1743075" indent="-254000" fontAlgn="base">
              <a:lnSpc>
                <a:spcPct val="90000"/>
              </a:lnSpc>
              <a:spcBef>
                <a:spcPct val="40000"/>
              </a:spcBef>
              <a:spcAft>
                <a:spcPct val="0"/>
              </a:spcAft>
              <a:buChar char="-"/>
              <a:defRPr sz="1400">
                <a:solidFill>
                  <a:schemeClr val="accent2"/>
                </a:solidFill>
                <a:latin typeface="+mn-lt"/>
              </a:defRPr>
            </a:lvl6pPr>
            <a:lvl7pPr marL="2200275" indent="-254000" fontAlgn="base">
              <a:lnSpc>
                <a:spcPct val="90000"/>
              </a:lnSpc>
              <a:spcBef>
                <a:spcPct val="40000"/>
              </a:spcBef>
              <a:spcAft>
                <a:spcPct val="0"/>
              </a:spcAft>
              <a:buChar char="-"/>
              <a:defRPr sz="1400">
                <a:solidFill>
                  <a:schemeClr val="accent2"/>
                </a:solidFill>
                <a:latin typeface="+mn-lt"/>
              </a:defRPr>
            </a:lvl7pPr>
            <a:lvl8pPr marL="2657475" indent="-254000" fontAlgn="base">
              <a:lnSpc>
                <a:spcPct val="90000"/>
              </a:lnSpc>
              <a:spcBef>
                <a:spcPct val="40000"/>
              </a:spcBef>
              <a:spcAft>
                <a:spcPct val="0"/>
              </a:spcAft>
              <a:buChar char="-"/>
              <a:defRPr sz="1400">
                <a:solidFill>
                  <a:schemeClr val="accent2"/>
                </a:solidFill>
                <a:latin typeface="+mn-lt"/>
              </a:defRPr>
            </a:lvl8pPr>
            <a:lvl9pPr marL="3114675" indent="-254000" fontAlgn="base">
              <a:lnSpc>
                <a:spcPct val="90000"/>
              </a:lnSpc>
              <a:spcBef>
                <a:spcPct val="40000"/>
              </a:spcBef>
              <a:spcAft>
                <a:spcPct val="0"/>
              </a:spcAft>
              <a:buChar char="-"/>
              <a:defRPr sz="1400">
                <a:solidFill>
                  <a:schemeClr val="accent2"/>
                </a:solidFill>
                <a:latin typeface="+mn-lt"/>
              </a:defRPr>
            </a:lvl9pPr>
          </a:lstStyle>
          <a:p>
            <a:r>
              <a:rPr lang="fr-FR" sz="800" dirty="0">
                <a:solidFill>
                  <a:srgbClr val="051A2B"/>
                </a:solidFill>
                <a:effectLst/>
                <a:latin typeface="Century Gothic" panose="020B0502020202020204" pitchFamily="34" charset="0"/>
              </a:rPr>
              <a:t>MANAGER’S TOUR VRS</a:t>
            </a:r>
          </a:p>
        </p:txBody>
      </p:sp>
      <p:sp>
        <p:nvSpPr>
          <p:cNvPr id="24" name="Espace réservé du texte 31">
            <a:extLst>
              <a:ext uri="{FF2B5EF4-FFF2-40B4-BE49-F238E27FC236}">
                <a16:creationId xmlns:a16="http://schemas.microsoft.com/office/drawing/2014/main" id="{B67838DD-62BE-EFBD-77B8-227763E602E6}"/>
              </a:ext>
            </a:extLst>
          </p:cNvPr>
          <p:cNvSpPr txBox="1">
            <a:spLocks/>
          </p:cNvSpPr>
          <p:nvPr/>
        </p:nvSpPr>
        <p:spPr>
          <a:xfrm>
            <a:off x="7890905" y="5565791"/>
            <a:ext cx="1056530" cy="1095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3600" bIns="0" numCol="1" anchor="ctr" anchorCtr="0" compatLnSpc="1">
            <a:prstTxWarp prst="textNoShape">
              <a:avLst/>
            </a:prstTxWarp>
            <a:noAutofit/>
          </a:bodyPr>
          <a:lstStyle>
            <a:lvl1pPr marL="88900" indent="-88900">
              <a:lnSpc>
                <a:spcPct val="75000"/>
              </a:lnSpc>
              <a:spcBef>
                <a:spcPts val="0"/>
              </a:spcBef>
              <a:spcAft>
                <a:spcPts val="600"/>
              </a:spcAft>
              <a:buClr>
                <a:srgbClr val="E6E6E6"/>
              </a:buClr>
              <a:buFont typeface="Wingdings 3" panose="05040102010807070707" pitchFamily="18" charset="2"/>
              <a:buChar char="}"/>
              <a:defRPr sz="800">
                <a:solidFill>
                  <a:schemeClr val="bg2"/>
                </a:solidFill>
                <a:cs typeface="MS PGothic" pitchFamily="34" charset="-128"/>
              </a:defRPr>
            </a:lvl1pPr>
            <a:lvl2pPr marL="358775" indent="-357188">
              <a:lnSpc>
                <a:spcPct val="90000"/>
              </a:lnSpc>
              <a:spcBef>
                <a:spcPct val="40000"/>
              </a:spcBef>
              <a:buClr>
                <a:srgbClr val="E6E6E6"/>
              </a:buClr>
              <a:buFont typeface="Wingdings 3" panose="05040102010807070707" pitchFamily="18" charset="2"/>
              <a:buChar char="}"/>
              <a:defRPr sz="800">
                <a:solidFill>
                  <a:schemeClr val="bg2"/>
                </a:solidFill>
              </a:defRPr>
            </a:lvl2pPr>
            <a:lvl3pPr marL="642938" indent="-280988">
              <a:lnSpc>
                <a:spcPct val="90000"/>
              </a:lnSpc>
              <a:spcBef>
                <a:spcPct val="40000"/>
              </a:spcBef>
              <a:buClr>
                <a:srgbClr val="E6E6E6"/>
              </a:buClr>
              <a:buFont typeface="Wingdings 3" panose="05040102010807070707" pitchFamily="18" charset="2"/>
              <a:buChar char="}"/>
              <a:defRPr sz="800">
                <a:solidFill>
                  <a:schemeClr val="accent2"/>
                </a:solidFill>
              </a:defRPr>
            </a:lvl3pPr>
            <a:lvl4pPr marL="995363" indent="-334963">
              <a:lnSpc>
                <a:spcPct val="90000"/>
              </a:lnSpc>
              <a:spcBef>
                <a:spcPct val="40000"/>
              </a:spcBef>
              <a:buClr>
                <a:srgbClr val="E6E6E6"/>
              </a:buClr>
              <a:buFont typeface="Wingdings 3" panose="05040102010807070707" pitchFamily="18" charset="2"/>
              <a:buChar char="}"/>
              <a:defRPr sz="800">
                <a:solidFill>
                  <a:schemeClr val="accent2"/>
                </a:solidFill>
              </a:defRPr>
            </a:lvl4pPr>
            <a:lvl5pPr marL="1285875" indent="-254000">
              <a:lnSpc>
                <a:spcPct val="90000"/>
              </a:lnSpc>
              <a:spcBef>
                <a:spcPct val="40000"/>
              </a:spcBef>
              <a:buClr>
                <a:srgbClr val="E6E6E6"/>
              </a:buClr>
              <a:buFont typeface="Wingdings 3" panose="05040102010807070707" pitchFamily="18" charset="2"/>
              <a:buChar char="}"/>
              <a:defRPr sz="800">
                <a:solidFill>
                  <a:schemeClr val="accent2"/>
                </a:solidFill>
              </a:defRPr>
            </a:lvl5pPr>
            <a:lvl6pPr marL="1743075" indent="-254000" fontAlgn="base">
              <a:lnSpc>
                <a:spcPct val="90000"/>
              </a:lnSpc>
              <a:spcBef>
                <a:spcPct val="40000"/>
              </a:spcBef>
              <a:spcAft>
                <a:spcPct val="0"/>
              </a:spcAft>
              <a:buChar char="-"/>
              <a:defRPr sz="1400">
                <a:solidFill>
                  <a:schemeClr val="accent2"/>
                </a:solidFill>
                <a:latin typeface="+mn-lt"/>
              </a:defRPr>
            </a:lvl6pPr>
            <a:lvl7pPr marL="2200275" indent="-254000" fontAlgn="base">
              <a:lnSpc>
                <a:spcPct val="90000"/>
              </a:lnSpc>
              <a:spcBef>
                <a:spcPct val="40000"/>
              </a:spcBef>
              <a:spcAft>
                <a:spcPct val="0"/>
              </a:spcAft>
              <a:buChar char="-"/>
              <a:defRPr sz="1400">
                <a:solidFill>
                  <a:schemeClr val="accent2"/>
                </a:solidFill>
                <a:latin typeface="+mn-lt"/>
              </a:defRPr>
            </a:lvl7pPr>
            <a:lvl8pPr marL="2657475" indent="-254000" fontAlgn="base">
              <a:lnSpc>
                <a:spcPct val="90000"/>
              </a:lnSpc>
              <a:spcBef>
                <a:spcPct val="40000"/>
              </a:spcBef>
              <a:spcAft>
                <a:spcPct val="0"/>
              </a:spcAft>
              <a:buChar char="-"/>
              <a:defRPr sz="1400">
                <a:solidFill>
                  <a:schemeClr val="accent2"/>
                </a:solidFill>
                <a:latin typeface="+mn-lt"/>
              </a:defRPr>
            </a:lvl8pPr>
            <a:lvl9pPr marL="3114675" indent="-254000" fontAlgn="base">
              <a:lnSpc>
                <a:spcPct val="90000"/>
              </a:lnSpc>
              <a:spcBef>
                <a:spcPct val="40000"/>
              </a:spcBef>
              <a:spcAft>
                <a:spcPct val="0"/>
              </a:spcAft>
              <a:buChar char="-"/>
              <a:defRPr sz="1400">
                <a:solidFill>
                  <a:schemeClr val="accent2"/>
                </a:solidFill>
                <a:latin typeface="+mn-lt"/>
              </a:defRPr>
            </a:lvl9pPr>
          </a:lstStyle>
          <a:p>
            <a:pPr marL="0" indent="0">
              <a:spcAft>
                <a:spcPts val="300"/>
              </a:spcAft>
              <a:buNone/>
            </a:pPr>
            <a:r>
              <a:rPr lang="en-US" sz="570" dirty="0">
                <a:solidFill>
                  <a:schemeClr val="tx1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- Any discrepancies observed are notified using post-its or photos and must be reported in tracking table. </a:t>
            </a:r>
          </a:p>
          <a:p>
            <a:pPr marL="0" indent="0">
              <a:spcAft>
                <a:spcPts val="300"/>
              </a:spcAft>
              <a:buNone/>
            </a:pPr>
            <a:r>
              <a:rPr lang="en-US" sz="570" dirty="0">
                <a:solidFill>
                  <a:schemeClr val="tx1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- This table must be stored by managers and display  the root causes and corrective actions.</a:t>
            </a:r>
          </a:p>
          <a:p>
            <a:pPr marL="0" indent="0">
              <a:spcAft>
                <a:spcPts val="300"/>
              </a:spcAft>
              <a:buNone/>
            </a:pPr>
            <a:r>
              <a:rPr lang="en-US" sz="570" dirty="0">
                <a:solidFill>
                  <a:schemeClr val="tx1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- This then must reflect all the historical discrepancies reported.</a:t>
            </a:r>
          </a:p>
        </p:txBody>
      </p:sp>
      <p:sp>
        <p:nvSpPr>
          <p:cNvPr id="26" name="Rectangle 195">
            <a:extLst>
              <a:ext uri="{FF2B5EF4-FFF2-40B4-BE49-F238E27FC236}">
                <a16:creationId xmlns:a16="http://schemas.microsoft.com/office/drawing/2014/main" id="{1E388859-C836-7EEE-150F-18AE146D2787}"/>
              </a:ext>
            </a:extLst>
          </p:cNvPr>
          <p:cNvSpPr/>
          <p:nvPr/>
        </p:nvSpPr>
        <p:spPr>
          <a:xfrm>
            <a:off x="8817562" y="5319222"/>
            <a:ext cx="169366" cy="16231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0" rtlCol="0" anchor="ctr"/>
          <a:lstStyle/>
          <a:p>
            <a:pPr algn="ctr">
              <a:spcBef>
                <a:spcPts val="0"/>
              </a:spcBef>
            </a:pPr>
            <a:endParaRPr lang="fr-FR" sz="600" b="1" dirty="0">
              <a:solidFill>
                <a:srgbClr val="FF0000"/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C4D05CBC-970F-4D7F-F912-50EDD0F9E2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9552" y="2757475"/>
            <a:ext cx="831268" cy="581752"/>
          </a:xfrm>
          <a:prstGeom prst="rect">
            <a:avLst/>
          </a:prstGeom>
        </p:spPr>
      </p:pic>
      <p:pic>
        <p:nvPicPr>
          <p:cNvPr id="27" name="Image 26">
            <a:extLst>
              <a:ext uri="{FF2B5EF4-FFF2-40B4-BE49-F238E27FC236}">
                <a16:creationId xmlns:a16="http://schemas.microsoft.com/office/drawing/2014/main" id="{89E63B0E-99A4-00D7-9766-1FDD009FFA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7017" y="4289268"/>
            <a:ext cx="949230" cy="612207"/>
          </a:xfrm>
          <a:prstGeom prst="rect">
            <a:avLst/>
          </a:prstGeom>
        </p:spPr>
      </p:pic>
      <p:pic>
        <p:nvPicPr>
          <p:cNvPr id="225" name="Image 224">
            <a:extLst>
              <a:ext uri="{FF2B5EF4-FFF2-40B4-BE49-F238E27FC236}">
                <a16:creationId xmlns:a16="http://schemas.microsoft.com/office/drawing/2014/main" id="{D1544CC3-0127-954D-93D1-002ACE11F5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0896" y="979756"/>
            <a:ext cx="1536740" cy="428678"/>
          </a:xfrm>
          <a:prstGeom prst="rect">
            <a:avLst/>
          </a:prstGeom>
        </p:spPr>
      </p:pic>
      <p:pic>
        <p:nvPicPr>
          <p:cNvPr id="239" name="Image 238">
            <a:extLst>
              <a:ext uri="{FF2B5EF4-FFF2-40B4-BE49-F238E27FC236}">
                <a16:creationId xmlns:a16="http://schemas.microsoft.com/office/drawing/2014/main" id="{A6CD810A-17E4-572A-BF65-737A7D25BF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39866" y="2640009"/>
            <a:ext cx="746487" cy="844624"/>
          </a:xfrm>
          <a:prstGeom prst="rect">
            <a:avLst/>
          </a:prstGeom>
        </p:spPr>
      </p:pic>
      <p:pic>
        <p:nvPicPr>
          <p:cNvPr id="241" name="Image 240">
            <a:extLst>
              <a:ext uri="{FF2B5EF4-FFF2-40B4-BE49-F238E27FC236}">
                <a16:creationId xmlns:a16="http://schemas.microsoft.com/office/drawing/2014/main" id="{EB436CE9-3413-B87B-3BF0-1DE13C53C66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23359" y="4722833"/>
            <a:ext cx="632236" cy="385655"/>
          </a:xfrm>
          <a:prstGeom prst="rect">
            <a:avLst/>
          </a:prstGeom>
        </p:spPr>
      </p:pic>
      <p:pic>
        <p:nvPicPr>
          <p:cNvPr id="254" name="Image 253">
            <a:extLst>
              <a:ext uri="{FF2B5EF4-FFF2-40B4-BE49-F238E27FC236}">
                <a16:creationId xmlns:a16="http://schemas.microsoft.com/office/drawing/2014/main" id="{D7C481E7-6097-4191-CEAC-BA3274483EE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9723" y="6132711"/>
            <a:ext cx="706732" cy="419965"/>
          </a:xfrm>
          <a:prstGeom prst="rect">
            <a:avLst/>
          </a:prstGeom>
        </p:spPr>
      </p:pic>
      <p:pic>
        <p:nvPicPr>
          <p:cNvPr id="33" name="Image 32">
            <a:extLst>
              <a:ext uri="{FF2B5EF4-FFF2-40B4-BE49-F238E27FC236}">
                <a16:creationId xmlns:a16="http://schemas.microsoft.com/office/drawing/2014/main" id="{95D1907B-841A-9815-5E24-C6B542488D2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83464" y="4237005"/>
            <a:ext cx="385190" cy="281013"/>
          </a:xfrm>
          <a:prstGeom prst="rect">
            <a:avLst/>
          </a:prstGeom>
        </p:spPr>
      </p:pic>
      <p:pic>
        <p:nvPicPr>
          <p:cNvPr id="37" name="Image 36">
            <a:extLst>
              <a:ext uri="{FF2B5EF4-FFF2-40B4-BE49-F238E27FC236}">
                <a16:creationId xmlns:a16="http://schemas.microsoft.com/office/drawing/2014/main" id="{C44DACF2-22A3-A98E-C025-DA5C9A16C26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55794" y="2691529"/>
            <a:ext cx="794434" cy="826519"/>
          </a:xfrm>
          <a:prstGeom prst="rect">
            <a:avLst/>
          </a:prstGeom>
        </p:spPr>
      </p:pic>
      <p:pic>
        <p:nvPicPr>
          <p:cNvPr id="2" name="Image 1" descr="Une image contenant Véhicule terrestre, véhicule, roue, pneu&#10;&#10;Description générée automatiquement">
            <a:extLst>
              <a:ext uri="{FF2B5EF4-FFF2-40B4-BE49-F238E27FC236}">
                <a16:creationId xmlns:a16="http://schemas.microsoft.com/office/drawing/2014/main" id="{2FEA5C47-0738-A41B-20A9-95781A5AB54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2441" y="5623801"/>
            <a:ext cx="818913" cy="336161"/>
          </a:xfrm>
          <a:prstGeom prst="rect">
            <a:avLst/>
          </a:prstGeom>
        </p:spPr>
      </p:pic>
      <p:pic>
        <p:nvPicPr>
          <p:cNvPr id="40" name="Image 39">
            <a:extLst>
              <a:ext uri="{FF2B5EF4-FFF2-40B4-BE49-F238E27FC236}">
                <a16:creationId xmlns:a16="http://schemas.microsoft.com/office/drawing/2014/main" id="{CB4D512C-1406-29A0-EF33-74A792A9CA7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892001" y="1336810"/>
            <a:ext cx="941532" cy="466512"/>
          </a:xfrm>
          <a:prstGeom prst="rect">
            <a:avLst/>
          </a:prstGeom>
        </p:spPr>
      </p:pic>
      <p:pic>
        <p:nvPicPr>
          <p:cNvPr id="43" name="Image 42">
            <a:extLst>
              <a:ext uri="{FF2B5EF4-FFF2-40B4-BE49-F238E27FC236}">
                <a16:creationId xmlns:a16="http://schemas.microsoft.com/office/drawing/2014/main" id="{F1F21C94-50F2-BDD3-F7BA-B2CFEE64BB5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2989" y="3128560"/>
            <a:ext cx="880987" cy="513645"/>
          </a:xfrm>
          <a:prstGeom prst="rect">
            <a:avLst/>
          </a:prstGeom>
        </p:spPr>
      </p:pic>
      <p:pic>
        <p:nvPicPr>
          <p:cNvPr id="44" name="Espace réservé pour une image  9">
            <a:extLst>
              <a:ext uri="{FF2B5EF4-FFF2-40B4-BE49-F238E27FC236}">
                <a16:creationId xmlns:a16="http://schemas.microsoft.com/office/drawing/2014/main" id="{28BDA28C-A456-B1A6-2CBE-5A7307AB9062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gray">
          <a:xfrm>
            <a:off x="2484232" y="5749546"/>
            <a:ext cx="811757" cy="80666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Espace réservé pour une image  25">
            <a:extLst>
              <a:ext uri="{FF2B5EF4-FFF2-40B4-BE49-F238E27FC236}">
                <a16:creationId xmlns:a16="http://schemas.microsoft.com/office/drawing/2014/main" id="{68BF9DCB-8DDA-BA7A-697C-CD468061B7F6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2800988" y="4075941"/>
            <a:ext cx="639406" cy="58295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7" descr="Afficher l'image d'origine">
            <a:extLst>
              <a:ext uri="{FF2B5EF4-FFF2-40B4-BE49-F238E27FC236}">
                <a16:creationId xmlns:a16="http://schemas.microsoft.com/office/drawing/2014/main" id="{ECA881D7-0CCE-7BFF-8189-C30612F206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6866" y="4237489"/>
            <a:ext cx="889740" cy="677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Image 56">
            <a:extLst>
              <a:ext uri="{FF2B5EF4-FFF2-40B4-BE49-F238E27FC236}">
                <a16:creationId xmlns:a16="http://schemas.microsoft.com/office/drawing/2014/main" id="{9ABA953A-25E0-BA01-9A80-2D689CB0FD1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05841" y="2543656"/>
            <a:ext cx="657408" cy="507429"/>
          </a:xfrm>
          <a:prstGeom prst="rect">
            <a:avLst/>
          </a:prstGeom>
        </p:spPr>
      </p:pic>
      <p:pic>
        <p:nvPicPr>
          <p:cNvPr id="59" name="Image 58">
            <a:extLst>
              <a:ext uri="{FF2B5EF4-FFF2-40B4-BE49-F238E27FC236}">
                <a16:creationId xmlns:a16="http://schemas.microsoft.com/office/drawing/2014/main" id="{2579B863-71BB-BCA4-1EA5-F8FEE46AACFB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708881" y="4056927"/>
            <a:ext cx="763814" cy="1093250"/>
          </a:xfrm>
          <a:prstGeom prst="rect">
            <a:avLst/>
          </a:prstGeom>
        </p:spPr>
      </p:pic>
      <p:pic>
        <p:nvPicPr>
          <p:cNvPr id="60" name="Image 59">
            <a:extLst>
              <a:ext uri="{FF2B5EF4-FFF2-40B4-BE49-F238E27FC236}">
                <a16:creationId xmlns:a16="http://schemas.microsoft.com/office/drawing/2014/main" id="{42E4BA58-B479-6841-8516-1412A386DE84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699174" y="1335072"/>
            <a:ext cx="848066" cy="450800"/>
          </a:xfrm>
          <a:prstGeom prst="rect">
            <a:avLst/>
          </a:prstGeom>
        </p:spPr>
      </p:pic>
      <p:pic>
        <p:nvPicPr>
          <p:cNvPr id="62" name="Image 61">
            <a:extLst>
              <a:ext uri="{FF2B5EF4-FFF2-40B4-BE49-F238E27FC236}">
                <a16:creationId xmlns:a16="http://schemas.microsoft.com/office/drawing/2014/main" id="{BEA0B320-B437-4AF9-D4BE-D33C874BA2C6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892583" y="5749546"/>
            <a:ext cx="908832" cy="688412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E3915DC5-43B2-C5CF-AFB6-69AFE778BAA0}"/>
              </a:ext>
            </a:extLst>
          </p:cNvPr>
          <p:cNvSpPr/>
          <p:nvPr/>
        </p:nvSpPr>
        <p:spPr>
          <a:xfrm>
            <a:off x="6927132" y="5317871"/>
            <a:ext cx="179394" cy="190239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Bef>
                <a:spcPts val="0"/>
              </a:spcBef>
            </a:pPr>
            <a:r>
              <a:rPr lang="fr-FR" sz="600" b="1" dirty="0">
                <a:latin typeface="Peugeot" panose="02000503040000020003" pitchFamily="2" charset="0"/>
              </a:rPr>
              <a:t>16</a:t>
            </a:r>
          </a:p>
        </p:txBody>
      </p:sp>
      <p:sp>
        <p:nvSpPr>
          <p:cNvPr id="2048" name="Rectangle 2047">
            <a:extLst>
              <a:ext uri="{FF2B5EF4-FFF2-40B4-BE49-F238E27FC236}">
                <a16:creationId xmlns:a16="http://schemas.microsoft.com/office/drawing/2014/main" id="{9E4F0F84-75C0-8239-0017-8F2E3FD96BE3}"/>
              </a:ext>
            </a:extLst>
          </p:cNvPr>
          <p:cNvSpPr/>
          <p:nvPr/>
        </p:nvSpPr>
        <p:spPr>
          <a:xfrm>
            <a:off x="2385665" y="5310232"/>
            <a:ext cx="179394" cy="190239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Bef>
                <a:spcPts val="0"/>
              </a:spcBef>
            </a:pPr>
            <a:r>
              <a:rPr lang="fr-FR" sz="600" b="1" dirty="0">
                <a:latin typeface="Peugeot" panose="02000503040000020003" pitchFamily="2" charset="0"/>
              </a:rPr>
              <a:t>14</a:t>
            </a:r>
          </a:p>
        </p:txBody>
      </p:sp>
      <p:sp>
        <p:nvSpPr>
          <p:cNvPr id="2049" name="Rectangle 2048">
            <a:extLst>
              <a:ext uri="{FF2B5EF4-FFF2-40B4-BE49-F238E27FC236}">
                <a16:creationId xmlns:a16="http://schemas.microsoft.com/office/drawing/2014/main" id="{3DB4D092-DBD1-6702-9890-C03059C88F13}"/>
              </a:ext>
            </a:extLst>
          </p:cNvPr>
          <p:cNvSpPr/>
          <p:nvPr/>
        </p:nvSpPr>
        <p:spPr>
          <a:xfrm>
            <a:off x="132672" y="5303393"/>
            <a:ext cx="179394" cy="190239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Bef>
                <a:spcPts val="0"/>
              </a:spcBef>
            </a:pPr>
            <a:r>
              <a:rPr lang="fr-FR" sz="600" b="1" dirty="0">
                <a:latin typeface="Peugeot" panose="02000503040000020003" pitchFamily="2" charset="0"/>
              </a:rPr>
              <a:t>13</a:t>
            </a:r>
          </a:p>
        </p:txBody>
      </p:sp>
      <p:sp>
        <p:nvSpPr>
          <p:cNvPr id="2051" name="Rectangle 2050">
            <a:extLst>
              <a:ext uri="{FF2B5EF4-FFF2-40B4-BE49-F238E27FC236}">
                <a16:creationId xmlns:a16="http://schemas.microsoft.com/office/drawing/2014/main" id="{A6207BA4-7908-7DA4-D229-99D4C1AB1257}"/>
              </a:ext>
            </a:extLst>
          </p:cNvPr>
          <p:cNvSpPr/>
          <p:nvPr/>
        </p:nvSpPr>
        <p:spPr>
          <a:xfrm>
            <a:off x="138998" y="3797691"/>
            <a:ext cx="179394" cy="190239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Bef>
                <a:spcPts val="0"/>
              </a:spcBef>
            </a:pPr>
            <a:r>
              <a:rPr lang="fr-FR" sz="600" b="1" dirty="0">
                <a:latin typeface="Peugeot" panose="02000503040000020003" pitchFamily="2" charset="0"/>
              </a:rPr>
              <a:t>9</a:t>
            </a:r>
          </a:p>
        </p:txBody>
      </p:sp>
      <p:sp>
        <p:nvSpPr>
          <p:cNvPr id="2052" name="Rectangle 2051">
            <a:extLst>
              <a:ext uri="{FF2B5EF4-FFF2-40B4-BE49-F238E27FC236}">
                <a16:creationId xmlns:a16="http://schemas.microsoft.com/office/drawing/2014/main" id="{2E0AE925-5DD3-866B-F80C-9D12AC587110}"/>
              </a:ext>
            </a:extLst>
          </p:cNvPr>
          <p:cNvSpPr/>
          <p:nvPr/>
        </p:nvSpPr>
        <p:spPr>
          <a:xfrm>
            <a:off x="2400796" y="3797691"/>
            <a:ext cx="179394" cy="190239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Bef>
                <a:spcPts val="0"/>
              </a:spcBef>
            </a:pPr>
            <a:r>
              <a:rPr lang="fr-FR" sz="600" b="1" dirty="0">
                <a:latin typeface="Peugeot" panose="02000503040000020003" pitchFamily="2" charset="0"/>
              </a:rPr>
              <a:t>10</a:t>
            </a:r>
          </a:p>
        </p:txBody>
      </p:sp>
      <p:sp>
        <p:nvSpPr>
          <p:cNvPr id="2053" name="Rectangle 2052">
            <a:extLst>
              <a:ext uri="{FF2B5EF4-FFF2-40B4-BE49-F238E27FC236}">
                <a16:creationId xmlns:a16="http://schemas.microsoft.com/office/drawing/2014/main" id="{B1FFBF6C-CD4E-693D-295D-ED32EB3CCF97}"/>
              </a:ext>
            </a:extLst>
          </p:cNvPr>
          <p:cNvSpPr/>
          <p:nvPr/>
        </p:nvSpPr>
        <p:spPr>
          <a:xfrm>
            <a:off x="4699174" y="3793162"/>
            <a:ext cx="179394" cy="190239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Bef>
                <a:spcPts val="0"/>
              </a:spcBef>
            </a:pPr>
            <a:r>
              <a:rPr lang="fr-FR" sz="600" b="1" dirty="0">
                <a:latin typeface="Peugeot" panose="02000503040000020003" pitchFamily="2" charset="0"/>
              </a:rPr>
              <a:t>11</a:t>
            </a:r>
          </a:p>
        </p:txBody>
      </p:sp>
      <p:sp>
        <p:nvSpPr>
          <p:cNvPr id="2054" name="Rectangle 2053">
            <a:extLst>
              <a:ext uri="{FF2B5EF4-FFF2-40B4-BE49-F238E27FC236}">
                <a16:creationId xmlns:a16="http://schemas.microsoft.com/office/drawing/2014/main" id="{E24C1EC3-CCA4-B5C9-E0C2-CA02D6236A45}"/>
              </a:ext>
            </a:extLst>
          </p:cNvPr>
          <p:cNvSpPr/>
          <p:nvPr/>
        </p:nvSpPr>
        <p:spPr>
          <a:xfrm>
            <a:off x="6925692" y="3789763"/>
            <a:ext cx="179394" cy="190239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Bef>
                <a:spcPts val="0"/>
              </a:spcBef>
            </a:pPr>
            <a:r>
              <a:rPr lang="fr-FR" sz="600" b="1" dirty="0">
                <a:latin typeface="Peugeot" panose="02000503040000020003" pitchFamily="2" charset="0"/>
              </a:rPr>
              <a:t>12</a:t>
            </a:r>
          </a:p>
        </p:txBody>
      </p:sp>
      <p:sp>
        <p:nvSpPr>
          <p:cNvPr id="2055" name="Rectangle 2054">
            <a:extLst>
              <a:ext uri="{FF2B5EF4-FFF2-40B4-BE49-F238E27FC236}">
                <a16:creationId xmlns:a16="http://schemas.microsoft.com/office/drawing/2014/main" id="{264F83FC-1027-F702-099C-200370515335}"/>
              </a:ext>
            </a:extLst>
          </p:cNvPr>
          <p:cNvSpPr/>
          <p:nvPr/>
        </p:nvSpPr>
        <p:spPr>
          <a:xfrm>
            <a:off x="6925692" y="2256301"/>
            <a:ext cx="179394" cy="190239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Bef>
                <a:spcPts val="0"/>
              </a:spcBef>
            </a:pPr>
            <a:r>
              <a:rPr lang="fr-FR" sz="600" b="1" dirty="0">
                <a:latin typeface="Peugeot" panose="02000503040000020003" pitchFamily="2" charset="0"/>
              </a:rPr>
              <a:t>8</a:t>
            </a:r>
          </a:p>
        </p:txBody>
      </p:sp>
      <p:sp>
        <p:nvSpPr>
          <p:cNvPr id="2056" name="Rectangle 2055">
            <a:extLst>
              <a:ext uri="{FF2B5EF4-FFF2-40B4-BE49-F238E27FC236}">
                <a16:creationId xmlns:a16="http://schemas.microsoft.com/office/drawing/2014/main" id="{BF1280CD-13D2-0CE6-8AD2-7A0725C23C91}"/>
              </a:ext>
            </a:extLst>
          </p:cNvPr>
          <p:cNvSpPr/>
          <p:nvPr/>
        </p:nvSpPr>
        <p:spPr>
          <a:xfrm>
            <a:off x="4715356" y="2256300"/>
            <a:ext cx="179394" cy="190239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Bef>
                <a:spcPts val="0"/>
              </a:spcBef>
            </a:pPr>
            <a:r>
              <a:rPr lang="fr-FR" sz="600" b="1" dirty="0">
                <a:latin typeface="Peugeot" panose="02000503040000020003" pitchFamily="2" charset="0"/>
              </a:rPr>
              <a:t>7</a:t>
            </a:r>
          </a:p>
        </p:txBody>
      </p:sp>
      <p:sp>
        <p:nvSpPr>
          <p:cNvPr id="2057" name="Rectangle 2056">
            <a:extLst>
              <a:ext uri="{FF2B5EF4-FFF2-40B4-BE49-F238E27FC236}">
                <a16:creationId xmlns:a16="http://schemas.microsoft.com/office/drawing/2014/main" id="{EDE841D2-33CE-50AD-1435-D630B46E24EF}"/>
              </a:ext>
            </a:extLst>
          </p:cNvPr>
          <p:cNvSpPr/>
          <p:nvPr/>
        </p:nvSpPr>
        <p:spPr>
          <a:xfrm>
            <a:off x="2412107" y="2262976"/>
            <a:ext cx="179394" cy="190239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Bef>
                <a:spcPts val="0"/>
              </a:spcBef>
            </a:pPr>
            <a:r>
              <a:rPr lang="fr-FR" sz="600" b="1" dirty="0">
                <a:latin typeface="Peugeot" panose="02000503040000020003" pitchFamily="2" charset="0"/>
              </a:rPr>
              <a:t>6</a:t>
            </a:r>
          </a:p>
        </p:txBody>
      </p:sp>
      <p:sp>
        <p:nvSpPr>
          <p:cNvPr id="2058" name="Rectangle 2057">
            <a:extLst>
              <a:ext uri="{FF2B5EF4-FFF2-40B4-BE49-F238E27FC236}">
                <a16:creationId xmlns:a16="http://schemas.microsoft.com/office/drawing/2014/main" id="{0DF09FCA-E568-BC9C-72D2-A6B7C9B822CA}"/>
              </a:ext>
            </a:extLst>
          </p:cNvPr>
          <p:cNvSpPr/>
          <p:nvPr/>
        </p:nvSpPr>
        <p:spPr>
          <a:xfrm>
            <a:off x="126446" y="2262976"/>
            <a:ext cx="179394" cy="190239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Bef>
                <a:spcPts val="0"/>
              </a:spcBef>
            </a:pPr>
            <a:r>
              <a:rPr lang="fr-FR" sz="600" b="1" dirty="0">
                <a:latin typeface="Peugeot" panose="02000503040000020003" pitchFamily="2" charset="0"/>
              </a:rPr>
              <a:t>5</a:t>
            </a:r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7F4EB6DC-4AF4-BE26-6C6C-F8D95AAA2DFB}"/>
              </a:ext>
            </a:extLst>
          </p:cNvPr>
          <p:cNvSpPr/>
          <p:nvPr/>
        </p:nvSpPr>
        <p:spPr>
          <a:xfrm>
            <a:off x="143554" y="818627"/>
            <a:ext cx="179394" cy="190239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Bef>
                <a:spcPts val="0"/>
              </a:spcBef>
            </a:pPr>
            <a:r>
              <a:rPr lang="fr-FR" sz="600" b="1" dirty="0">
                <a:latin typeface="Peugeot" panose="02000503040000020003" pitchFamily="2" charset="0"/>
              </a:rPr>
              <a:t>1</a:t>
            </a:r>
          </a:p>
        </p:txBody>
      </p:sp>
      <p:sp>
        <p:nvSpPr>
          <p:cNvPr id="2060" name="Rectangle 2059">
            <a:extLst>
              <a:ext uri="{FF2B5EF4-FFF2-40B4-BE49-F238E27FC236}">
                <a16:creationId xmlns:a16="http://schemas.microsoft.com/office/drawing/2014/main" id="{092D8BA6-846A-E30D-96B9-8D9C8E775A08}"/>
              </a:ext>
            </a:extLst>
          </p:cNvPr>
          <p:cNvSpPr/>
          <p:nvPr/>
        </p:nvSpPr>
        <p:spPr>
          <a:xfrm>
            <a:off x="2420776" y="835433"/>
            <a:ext cx="179394" cy="190239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Bef>
                <a:spcPts val="0"/>
              </a:spcBef>
            </a:pPr>
            <a:r>
              <a:rPr lang="fr-FR" sz="600" b="1" dirty="0">
                <a:latin typeface="Peugeot" panose="02000503040000020003" pitchFamily="2" charset="0"/>
              </a:rPr>
              <a:t>2</a:t>
            </a:r>
          </a:p>
        </p:txBody>
      </p: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C731425A-0D90-AC47-B3AD-E70202356461}"/>
              </a:ext>
            </a:extLst>
          </p:cNvPr>
          <p:cNvSpPr/>
          <p:nvPr/>
        </p:nvSpPr>
        <p:spPr>
          <a:xfrm>
            <a:off x="4709009" y="844229"/>
            <a:ext cx="179394" cy="190239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Bef>
                <a:spcPts val="0"/>
              </a:spcBef>
            </a:pPr>
            <a:r>
              <a:rPr lang="fr-FR" sz="600" b="1" dirty="0">
                <a:latin typeface="Peugeot" panose="02000503040000020003" pitchFamily="2" charset="0"/>
              </a:rPr>
              <a:t>3</a:t>
            </a:r>
          </a:p>
        </p:txBody>
      </p:sp>
      <p:sp>
        <p:nvSpPr>
          <p:cNvPr id="2062" name="Rectangle 2061">
            <a:extLst>
              <a:ext uri="{FF2B5EF4-FFF2-40B4-BE49-F238E27FC236}">
                <a16:creationId xmlns:a16="http://schemas.microsoft.com/office/drawing/2014/main" id="{87ED0F68-3A05-160F-94D5-82CDA2A6481A}"/>
              </a:ext>
            </a:extLst>
          </p:cNvPr>
          <p:cNvSpPr/>
          <p:nvPr/>
        </p:nvSpPr>
        <p:spPr>
          <a:xfrm>
            <a:off x="6940840" y="835101"/>
            <a:ext cx="179394" cy="190239"/>
          </a:xfrm>
          <a:prstGeom prst="rect">
            <a:avLst/>
          </a:prstGeom>
          <a:solidFill>
            <a:srgbClr val="051A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Bef>
                <a:spcPts val="0"/>
              </a:spcBef>
            </a:pPr>
            <a:r>
              <a:rPr lang="fr-FR" sz="600" b="1" dirty="0">
                <a:latin typeface="Peugeot" panose="02000503040000020003" pitchFamily="2" charset="0"/>
              </a:rPr>
              <a:t>4</a:t>
            </a:r>
          </a:p>
        </p:txBody>
      </p:sp>
      <p:pic>
        <p:nvPicPr>
          <p:cNvPr id="2066" name="Image 2065">
            <a:extLst>
              <a:ext uri="{FF2B5EF4-FFF2-40B4-BE49-F238E27FC236}">
                <a16:creationId xmlns:a16="http://schemas.microsoft.com/office/drawing/2014/main" id="{71839FFB-5585-89DE-2329-CB3A9F4934D8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707989" y="5612128"/>
            <a:ext cx="931751" cy="106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5189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PPT_corporate_Peugeot_70622013">
  <a:themeElements>
    <a:clrScheme name="Conception personnalisée 1">
      <a:dk1>
        <a:srgbClr val="000000"/>
      </a:dk1>
      <a:lt1>
        <a:srgbClr val="FFFFFF"/>
      </a:lt1>
      <a:dk2>
        <a:srgbClr val="5A7891"/>
      </a:dk2>
      <a:lt2>
        <a:srgbClr val="002355"/>
      </a:lt2>
      <a:accent1>
        <a:srgbClr val="64A5D2"/>
      </a:accent1>
      <a:accent2>
        <a:srgbClr val="5A5A55"/>
      </a:accent2>
      <a:accent3>
        <a:srgbClr val="FFFFFF"/>
      </a:accent3>
      <a:accent4>
        <a:srgbClr val="000000"/>
      </a:accent4>
      <a:accent5>
        <a:srgbClr val="B8CFE5"/>
      </a:accent5>
      <a:accent6>
        <a:srgbClr val="51514C"/>
      </a:accent6>
      <a:hlink>
        <a:srgbClr val="AFC8E6"/>
      </a:hlink>
      <a:folHlink>
        <a:srgbClr val="5A9BBE"/>
      </a:folHlink>
    </a:clrScheme>
    <a:fontScheme name="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nception personnalisée 1">
        <a:dk1>
          <a:srgbClr val="000000"/>
        </a:dk1>
        <a:lt1>
          <a:srgbClr val="FFFFFF"/>
        </a:lt1>
        <a:dk2>
          <a:srgbClr val="5A7891"/>
        </a:dk2>
        <a:lt2>
          <a:srgbClr val="002355"/>
        </a:lt2>
        <a:accent1>
          <a:srgbClr val="64A5D2"/>
        </a:accent1>
        <a:accent2>
          <a:srgbClr val="5A5A55"/>
        </a:accent2>
        <a:accent3>
          <a:srgbClr val="FFFFFF"/>
        </a:accent3>
        <a:accent4>
          <a:srgbClr val="000000"/>
        </a:accent4>
        <a:accent5>
          <a:srgbClr val="B8CFE5"/>
        </a:accent5>
        <a:accent6>
          <a:srgbClr val="51514C"/>
        </a:accent6>
        <a:hlink>
          <a:srgbClr val="AFC8E6"/>
        </a:hlink>
        <a:folHlink>
          <a:srgbClr val="5A9BB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2">
        <a:dk1>
          <a:srgbClr val="000000"/>
        </a:dk1>
        <a:lt1>
          <a:srgbClr val="FFFFFF"/>
        </a:lt1>
        <a:dk2>
          <a:srgbClr val="829BA0"/>
        </a:dk2>
        <a:lt2>
          <a:srgbClr val="002355"/>
        </a:lt2>
        <a:accent1>
          <a:srgbClr val="D2D2D2"/>
        </a:accent1>
        <a:accent2>
          <a:srgbClr val="D7CDC3"/>
        </a:accent2>
        <a:accent3>
          <a:srgbClr val="FFFFFF"/>
        </a:accent3>
        <a:accent4>
          <a:srgbClr val="000000"/>
        </a:accent4>
        <a:accent5>
          <a:srgbClr val="E5E5E5"/>
        </a:accent5>
        <a:accent6>
          <a:srgbClr val="C3BAB0"/>
        </a:accent6>
        <a:hlink>
          <a:srgbClr val="E1D7D7"/>
        </a:hlink>
        <a:folHlink>
          <a:srgbClr val="BEC8C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3">
        <a:dk1>
          <a:srgbClr val="000000"/>
        </a:dk1>
        <a:lt1>
          <a:srgbClr val="FFFFFF"/>
        </a:lt1>
        <a:dk2>
          <a:srgbClr val="5A7891"/>
        </a:dk2>
        <a:lt2>
          <a:srgbClr val="002355"/>
        </a:lt2>
        <a:accent1>
          <a:srgbClr val="464673"/>
        </a:accent1>
        <a:accent2>
          <a:srgbClr val="64A5D2"/>
        </a:accent2>
        <a:accent3>
          <a:srgbClr val="FFFFFF"/>
        </a:accent3>
        <a:accent4>
          <a:srgbClr val="000000"/>
        </a:accent4>
        <a:accent5>
          <a:srgbClr val="B0B0BC"/>
        </a:accent5>
        <a:accent6>
          <a:srgbClr val="5A95BE"/>
        </a:accent6>
        <a:hlink>
          <a:srgbClr val="005073"/>
        </a:hlink>
        <a:folHlink>
          <a:srgbClr val="5F737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PPT_corporate_Peugeot_70622013</Template>
  <TotalTime>28316</TotalTime>
  <Words>867</Words>
  <Application>Microsoft Office PowerPoint</Application>
  <PresentationFormat>Presentazione su schermo (4:3)</PresentationFormat>
  <Paragraphs>123</Paragraphs>
  <Slides>1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9" baseType="lpstr">
      <vt:lpstr>Peugeot</vt:lpstr>
      <vt:lpstr>Peugeot Light</vt:lpstr>
      <vt:lpstr>Arial</vt:lpstr>
      <vt:lpstr>Century Gothic</vt:lpstr>
      <vt:lpstr>Wingdings</vt:lpstr>
      <vt:lpstr>Wingdings 3</vt:lpstr>
      <vt:lpstr>PPT_corporate_Peugeot_70622013</vt:lpstr>
      <vt:lpstr>think-cell Slide</vt:lpstr>
      <vt:lpstr>Presentazione standard di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TITRE DE LA PRÉSENTATION</dc:title>
  <dc:creator>Ludovic Pagot</dc:creator>
  <cp:lastModifiedBy>DIANA OMAR</cp:lastModifiedBy>
  <cp:revision>643</cp:revision>
  <cp:lastPrinted>2022-04-29T13:29:53Z</cp:lastPrinted>
  <dcterms:created xsi:type="dcterms:W3CDTF">2013-06-07T04:55:25Z</dcterms:created>
  <dcterms:modified xsi:type="dcterms:W3CDTF">2024-06-04T08:50:36Z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-383037188</vt:i4>
  </property>
  <property fmtid="{D5CDD505-2E9C-101B-9397-08002B2CF9AE}" pid="3" name="_NewReviewCycle">
    <vt:lpwstr/>
  </property>
  <property fmtid="{D5CDD505-2E9C-101B-9397-08002B2CF9AE}" pid="4" name="_EmailSubject">
    <vt:lpwstr>Supports Tour Manager</vt:lpwstr>
  </property>
  <property fmtid="{D5CDD505-2E9C-101B-9397-08002B2CF9AE}" pid="5" name="_AuthorEmail">
    <vt:lpwstr>denis.malpart@citroen.com</vt:lpwstr>
  </property>
  <property fmtid="{D5CDD505-2E9C-101B-9397-08002B2CF9AE}" pid="6" name="_AuthorEmailDisplayName">
    <vt:lpwstr>DENIS MALPART - U187394</vt:lpwstr>
  </property>
  <property fmtid="{D5CDD505-2E9C-101B-9397-08002B2CF9AE}" pid="7" name="MSIP_Label_2fd53d93-3f4c-4b90-b511-bd6bdbb4fba9_Enabled">
    <vt:lpwstr>true</vt:lpwstr>
  </property>
  <property fmtid="{D5CDD505-2E9C-101B-9397-08002B2CF9AE}" pid="8" name="MSIP_Label_2fd53d93-3f4c-4b90-b511-bd6bdbb4fba9_SetDate">
    <vt:lpwstr>2022-01-04T14:26:24Z</vt:lpwstr>
  </property>
  <property fmtid="{D5CDD505-2E9C-101B-9397-08002B2CF9AE}" pid="9" name="MSIP_Label_2fd53d93-3f4c-4b90-b511-bd6bdbb4fba9_Method">
    <vt:lpwstr>Standard</vt:lpwstr>
  </property>
  <property fmtid="{D5CDD505-2E9C-101B-9397-08002B2CF9AE}" pid="10" name="MSIP_Label_2fd53d93-3f4c-4b90-b511-bd6bdbb4fba9_Name">
    <vt:lpwstr>2fd53d93-3f4c-4b90-b511-bd6bdbb4fba9</vt:lpwstr>
  </property>
  <property fmtid="{D5CDD505-2E9C-101B-9397-08002B2CF9AE}" pid="11" name="MSIP_Label_2fd53d93-3f4c-4b90-b511-bd6bdbb4fba9_SiteId">
    <vt:lpwstr>d852d5cd-724c-4128-8812-ffa5db3f8507</vt:lpwstr>
  </property>
  <property fmtid="{D5CDD505-2E9C-101B-9397-08002B2CF9AE}" pid="12" name="MSIP_Label_2fd53d93-3f4c-4b90-b511-bd6bdbb4fba9_ActionId">
    <vt:lpwstr>79d8178c-d8fe-4cf4-8d04-038f4f9a38b0</vt:lpwstr>
  </property>
  <property fmtid="{D5CDD505-2E9C-101B-9397-08002B2CF9AE}" pid="13" name="MSIP_Label_2fd53d93-3f4c-4b90-b511-bd6bdbb4fba9_ContentBits">
    <vt:lpwstr>0</vt:lpwstr>
  </property>
</Properties>
</file>