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350" r:id="rId2"/>
  </p:sldIdLst>
  <p:sldSz cx="7559675" cy="10691813"/>
  <p:notesSz cx="6669088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Peugeot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6" roundtripDataSignature="AMtx7mhk1DCU5GpzJQ9IqNloE3YlM3wE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1F362C-408A-4DE3-B356-90E404D45F61}">
  <a:tblStyle styleId="{891F362C-408A-4DE3-B356-90E404D45F6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E417F84B-3DEF-41D7-96EF-2AE5DB1F043C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B9BD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B9BD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563" y="4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17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120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16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19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11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17713" y="744538"/>
            <a:ext cx="263366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2714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7:notes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6" name="Google Shape;15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17713" y="744538"/>
            <a:ext cx="263366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1254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63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Titolo e testo vertica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87909" y="2978019"/>
            <a:ext cx="6783857" cy="652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394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i" type="vertTitleAndTx">
  <p:cSld name="Titolo e testo vertical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1694512" y="4284621"/>
            <a:ext cx="9060817" cy="163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-1612846" y="2701814"/>
            <a:ext cx="9060817" cy="479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25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Intestazione sezion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9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2862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82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Confron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66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Solo tito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39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Vuot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23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6557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marL="228600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marL="274320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marL="320040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marL="365760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marL="411480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19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61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sz="363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5602" algn="l" rtl="0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458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356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2"/>
              <a:buFont typeface="Arial"/>
              <a:buNone/>
              <a:defRPr sz="992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0893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.png"/><Relationship Id="rId7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7"/>
          <p:cNvSpPr/>
          <p:nvPr/>
        </p:nvSpPr>
        <p:spPr>
          <a:xfrm>
            <a:off x="-25" y="10284498"/>
            <a:ext cx="7559700" cy="411000"/>
          </a:xfrm>
          <a:prstGeom prst="rect">
            <a:avLst/>
          </a:prstGeom>
          <a:solidFill>
            <a:srgbClr val="051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it-IT" altLang="zh-C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SimSun"/>
                <a:cs typeface="Century Gothic"/>
                <a:sym typeface="Century Gothic"/>
              </a:rPr>
              <a:t>3.</a:t>
            </a:r>
            <a:r>
              <a:rPr kumimoji="0" lang="zh-CN" altLang="it-IT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SimSun"/>
                <a:cs typeface="Century Gothic"/>
                <a:sym typeface="Century Gothic"/>
              </a:rPr>
              <a:t>客户旅程 </a:t>
            </a:r>
            <a:r>
              <a:rPr kumimoji="0" lang="it-IT" altLang="zh-C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SimSun"/>
                <a:cs typeface="Century Gothic"/>
                <a:sym typeface="Century Gothic"/>
              </a:rPr>
              <a:t>- </a:t>
            </a:r>
            <a:r>
              <a:rPr kumimoji="0" lang="zh-CN" altLang="it-IT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SimSun"/>
                <a:cs typeface="Century Gothic"/>
                <a:sym typeface="Century Gothic"/>
              </a:rPr>
              <a:t>交付</a:t>
            </a:r>
          </a:p>
        </p:txBody>
      </p:sp>
      <p:sp>
        <p:nvSpPr>
          <p:cNvPr id="1578" name="Google Shape;1578;p7"/>
          <p:cNvSpPr/>
          <p:nvPr/>
        </p:nvSpPr>
        <p:spPr>
          <a:xfrm>
            <a:off x="-26" y="751093"/>
            <a:ext cx="7559700" cy="576000"/>
          </a:xfrm>
          <a:prstGeom prst="rect">
            <a:avLst/>
          </a:prstGeom>
          <a:solidFill>
            <a:srgbClr val="F4F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0"/>
              <a:buFont typeface="Arial"/>
              <a:buNone/>
              <a:tabLst/>
              <a:defRPr/>
            </a:pPr>
            <a:r>
              <a:rPr kumimoji="0" lang="zh-CN" altLang="it-IT" sz="3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SimSun"/>
                <a:cs typeface="Century Gothic"/>
                <a:sym typeface="Century Gothic"/>
              </a:rPr>
              <a:t>离店面谈 </a:t>
            </a:r>
          </a:p>
        </p:txBody>
      </p:sp>
      <p:sp>
        <p:nvSpPr>
          <p:cNvPr id="1579" name="Google Shape;1579;p7"/>
          <p:cNvSpPr txBox="1">
            <a:spLocks noGrp="1"/>
          </p:cNvSpPr>
          <p:nvPr>
            <p:ph type="sldNum" idx="4294967295"/>
          </p:nvPr>
        </p:nvSpPr>
        <p:spPr>
          <a:xfrm>
            <a:off x="6728770" y="10366848"/>
            <a:ext cx="559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0" name="Google Shape;1580;p7"/>
          <p:cNvSpPr/>
          <p:nvPr/>
        </p:nvSpPr>
        <p:spPr>
          <a:xfrm>
            <a:off x="-1" y="-7"/>
            <a:ext cx="7559700" cy="576000"/>
          </a:xfrm>
          <a:prstGeom prst="rect">
            <a:avLst/>
          </a:prstGeom>
          <a:solidFill>
            <a:srgbClr val="051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r>
              <a:rPr kumimoji="0" lang="zh-CN" altLang="it-IT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SimSun"/>
                <a:cs typeface="Century Gothic"/>
                <a:sym typeface="Century Gothic"/>
              </a:rPr>
              <a:t>售后操作标准</a:t>
            </a:r>
          </a:p>
        </p:txBody>
      </p:sp>
      <p:pic>
        <p:nvPicPr>
          <p:cNvPr id="1582" name="Google Shape;1582;p7" descr="Picture 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5900" y="0"/>
            <a:ext cx="973801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3" name="Google Shape;1583;p7"/>
          <p:cNvSpPr txBox="1">
            <a:spLocks noGrp="1"/>
          </p:cNvSpPr>
          <p:nvPr>
            <p:ph type="sldNum" idx="4294967295"/>
          </p:nvPr>
        </p:nvSpPr>
        <p:spPr>
          <a:xfrm>
            <a:off x="6728770" y="10366848"/>
            <a:ext cx="559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4" name="Google Shape;1584;p7"/>
          <p:cNvSpPr txBox="1">
            <a:spLocks noGrp="1"/>
          </p:cNvSpPr>
          <p:nvPr>
            <p:ph type="sldNum" idx="4294967295"/>
          </p:nvPr>
        </p:nvSpPr>
        <p:spPr>
          <a:xfrm>
            <a:off x="6728770" y="10366848"/>
            <a:ext cx="559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1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6" name="Tableau 2">
            <a:extLst>
              <a:ext uri="{FF2B5EF4-FFF2-40B4-BE49-F238E27FC236}">
                <a16:creationId xmlns:a16="http://schemas.microsoft.com/office/drawing/2014/main" id="{B02E9538-C990-A29F-6ADF-13ACE6231D49}"/>
              </a:ext>
            </a:extLst>
          </p:cNvPr>
          <p:cNvGraphicFramePr>
            <a:graphicFrameLocks noGrp="1"/>
          </p:cNvGraphicFramePr>
          <p:nvPr/>
        </p:nvGraphicFramePr>
        <p:xfrm>
          <a:off x="240773" y="9055222"/>
          <a:ext cx="6340440" cy="824839"/>
        </p:xfrm>
        <a:graphic>
          <a:graphicData uri="http://schemas.openxmlformats.org/drawingml/2006/table">
            <a:tbl>
              <a:tblPr firstRow="1" bandRow="1"/>
              <a:tblGrid>
                <a:gridCol w="869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2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11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fr-FR" sz="1200" dirty="0">
                        <a:solidFill>
                          <a:schemeClr val="tx1"/>
                        </a:solidFill>
                        <a:latin typeface="Peugeot" panose="02000503040000020003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zh-CN" sz="1200" b="1">
                          <a:solidFill>
                            <a:schemeClr val="tx1"/>
                          </a:solidFill>
                          <a:latin typeface="Peugeot" panose="02000503040000020003" pitchFamily="50" charset="0"/>
                          <a:ea typeface="SimSun"/>
                        </a:rPr>
                        <a:t>编辑</a:t>
                      </a:r>
                      <a:r>
                        <a:rPr lang="zh-CN" sz="1200" b="1" baseline="0">
                          <a:solidFill>
                            <a:schemeClr val="tx1"/>
                          </a:solidFill>
                          <a:latin typeface="Peugeot" panose="02000503040000020003" pitchFamily="50" charset="0"/>
                          <a:ea typeface="SimSun"/>
                        </a:rPr>
                        <a:t>：</a:t>
                      </a:r>
                    </a:p>
                    <a:p>
                      <a:pPr algn="ctr"/>
                      <a:r>
                        <a:rPr lang="zh-CN" sz="1200" b="1" baseline="0">
                          <a:solidFill>
                            <a:schemeClr val="tx1"/>
                          </a:solidFill>
                          <a:latin typeface="Peugeot" panose="02000503040000020003" pitchFamily="50" charset="0"/>
                          <a:ea typeface="SimSun"/>
                        </a:rPr>
                        <a:t>XXXX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zh-CN" sz="1200" b="1">
                          <a:solidFill>
                            <a:schemeClr val="tx1"/>
                          </a:solidFill>
                          <a:latin typeface="Peugeot" panose="02000503040000020003" pitchFamily="50" charset="0"/>
                          <a:ea typeface="SimSun"/>
                        </a:rPr>
                        <a:t>验证人：</a:t>
                      </a:r>
                    </a:p>
                    <a:p>
                      <a:pPr algn="ctr"/>
                      <a:r>
                        <a:rPr lang="zh-CN" sz="1200" b="1">
                          <a:solidFill>
                            <a:schemeClr val="tx1"/>
                          </a:solidFill>
                          <a:latin typeface="Peugeot" panose="02000503040000020003" pitchFamily="50" charset="0"/>
                          <a:ea typeface="SimSun"/>
                        </a:rPr>
                        <a:t>XXXX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zh-CN" sz="1200" b="1">
                          <a:solidFill>
                            <a:schemeClr val="tx1"/>
                          </a:solidFill>
                          <a:latin typeface="Peugeot" panose="02000503040000020003" pitchFamily="50" charset="0"/>
                          <a:ea typeface="SimSun"/>
                        </a:rPr>
                        <a:t>申请人</a:t>
                      </a:r>
                      <a:r>
                        <a:rPr lang="zh-CN" sz="1200" b="1" baseline="0">
                          <a:solidFill>
                            <a:schemeClr val="tx1"/>
                          </a:solidFill>
                          <a:latin typeface="Peugeot" panose="02000503040000020003" pitchFamily="50" charset="0"/>
                          <a:ea typeface="SimSun"/>
                        </a:rPr>
                        <a:t>：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2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r"/>
                      <a:r>
                        <a:rPr lang="zh-CN" sz="1100" b="1">
                          <a:solidFill>
                            <a:schemeClr val="tx1"/>
                          </a:solidFill>
                          <a:latin typeface="Peugeot" panose="02000503040000020003" pitchFamily="50" charset="0"/>
                          <a:ea typeface="SimSun"/>
                        </a:rPr>
                        <a:t>数据/签证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fr-FR" sz="1200" dirty="0">
                        <a:solidFill>
                          <a:schemeClr val="tx1"/>
                        </a:solidFill>
                        <a:latin typeface="Peugeot" panose="02000503040000020003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fr-FR" sz="1200" dirty="0">
                        <a:solidFill>
                          <a:schemeClr val="tx1"/>
                        </a:solidFill>
                        <a:latin typeface="Peugeot" panose="02000503040000020003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sz="1200" dirty="0">
                        <a:latin typeface="Peugeot" panose="02000503040000020003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ZoneTexte 197">
            <a:extLst>
              <a:ext uri="{FF2B5EF4-FFF2-40B4-BE49-F238E27FC236}">
                <a16:creationId xmlns:a16="http://schemas.microsoft.com/office/drawing/2014/main" id="{D3EC5A01-2E0F-B8DA-7698-21D12F85C148}"/>
              </a:ext>
            </a:extLst>
          </p:cNvPr>
          <p:cNvSpPr txBox="1"/>
          <p:nvPr/>
        </p:nvSpPr>
        <p:spPr>
          <a:xfrm>
            <a:off x="598600" y="1703086"/>
            <a:ext cx="5982613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it-IT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离店面谈  </a:t>
            </a:r>
          </a:p>
        </p:txBody>
      </p:sp>
      <p:sp>
        <p:nvSpPr>
          <p:cNvPr id="18" name="ZoneTexte 199">
            <a:extLst>
              <a:ext uri="{FF2B5EF4-FFF2-40B4-BE49-F238E27FC236}">
                <a16:creationId xmlns:a16="http://schemas.microsoft.com/office/drawing/2014/main" id="{5BBBAC8D-2D6C-69FF-1C6C-26F58C325954}"/>
              </a:ext>
            </a:extLst>
          </p:cNvPr>
          <p:cNvSpPr txBox="1"/>
          <p:nvPr/>
        </p:nvSpPr>
        <p:spPr>
          <a:xfrm>
            <a:off x="548680" y="2035466"/>
            <a:ext cx="5949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20603050405020304" pitchFamily="18" charset="0"/>
                <a:cs typeface="Arial" panose="020B0604020202020204" pitchFamily="34" charset="0"/>
                <a:sym typeface="Arial"/>
              </a:rPr>
              <a:t>陪同客户接触车辆的管理阶段后期，维修顾问将必须进行“离店面谈”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zh-CN" altLang="it-IT" sz="1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20603050405020304" pitchFamily="18" charset="0"/>
                <a:cs typeface="Arial" panose="020B0604020202020204" pitchFamily="34" charset="0"/>
                <a:sym typeface="Arial"/>
              </a:rPr>
              <a:t>重要提示：</a:t>
            </a: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20603050405020304" pitchFamily="18" charset="0"/>
                <a:cs typeface="Arial" panose="020B0604020202020204" pitchFamily="34" charset="0"/>
                <a:sym typeface="Arial"/>
              </a:rPr>
              <a:t>此刻不是为“乞求”</a:t>
            </a:r>
            <a:r>
              <a:rPr kumimoji="0" lang="it-IT" altLang="zh-CN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20603050405020304" pitchFamily="18" charset="0"/>
                <a:cs typeface="Arial" panose="020B0604020202020204" pitchFamily="34" charset="0"/>
                <a:sym typeface="Arial"/>
              </a:rPr>
              <a:t>9 </a:t>
            </a: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20603050405020304" pitchFamily="18" charset="0"/>
                <a:cs typeface="Arial" panose="020B0604020202020204" pitchFamily="34" charset="0"/>
                <a:sym typeface="Arial"/>
              </a:rPr>
              <a:t>分或 </a:t>
            </a:r>
            <a:r>
              <a:rPr kumimoji="0" lang="it-IT" altLang="zh-CN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20603050405020304" pitchFamily="18" charset="0"/>
                <a:cs typeface="Arial" panose="020B0604020202020204" pitchFamily="34" charset="0"/>
                <a:sym typeface="Arial"/>
              </a:rPr>
              <a:t>10 </a:t>
            </a: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20603050405020304" pitchFamily="18" charset="0"/>
                <a:cs typeface="Arial" panose="020B0604020202020204" pitchFamily="34" charset="0"/>
                <a:sym typeface="Arial"/>
              </a:rPr>
              <a:t>分，而是为了解客户真正满意或不满意的原因，以便尽早再次令其满意。</a:t>
            </a:r>
          </a:p>
        </p:txBody>
      </p:sp>
      <p:sp>
        <p:nvSpPr>
          <p:cNvPr id="19" name="ZoneTexte 69">
            <a:extLst>
              <a:ext uri="{FF2B5EF4-FFF2-40B4-BE49-F238E27FC236}">
                <a16:creationId xmlns:a16="http://schemas.microsoft.com/office/drawing/2014/main" id="{DE4E5C28-701E-0ABA-600E-16894424D59D}"/>
              </a:ext>
            </a:extLst>
          </p:cNvPr>
          <p:cNvSpPr txBox="1"/>
          <p:nvPr/>
        </p:nvSpPr>
        <p:spPr>
          <a:xfrm>
            <a:off x="548680" y="3800949"/>
            <a:ext cx="4910845" cy="116955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20603050405020304" pitchFamily="18" charset="0"/>
                <a:cs typeface="Arial" panose="020B0604020202020204" pitchFamily="34" charset="0"/>
                <a:sym typeface="Arial"/>
              </a:rPr>
              <a:t>维修顾问</a:t>
            </a: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在问候客户并祝其好运后</a:t>
            </a: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，</a:t>
            </a: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将会在热门调查档案中写下对建议的评估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SimSun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如果不满意</a:t>
            </a: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，</a:t>
            </a: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 panose="02020603050405020304" pitchFamily="18" charset="0"/>
                <a:cs typeface="Arial" panose="020B0604020202020204" pitchFamily="34" charset="0"/>
                <a:sym typeface="Arial"/>
              </a:rPr>
              <a:t>维修顾问</a:t>
            </a: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还会注明原因，并在备注栏中重点标记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SimSun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每天晚上将此发送给售后经理</a:t>
            </a:r>
          </a:p>
        </p:txBody>
      </p:sp>
      <p:sp>
        <p:nvSpPr>
          <p:cNvPr id="20" name="ZoneTexte 44">
            <a:extLst>
              <a:ext uri="{FF2B5EF4-FFF2-40B4-BE49-F238E27FC236}">
                <a16:creationId xmlns:a16="http://schemas.microsoft.com/office/drawing/2014/main" id="{8A19057B-184D-0F46-ED23-5FFBC3AEA5F4}"/>
              </a:ext>
            </a:extLst>
          </p:cNvPr>
          <p:cNvSpPr txBox="1"/>
          <p:nvPr/>
        </p:nvSpPr>
        <p:spPr>
          <a:xfrm>
            <a:off x="560491" y="3326634"/>
            <a:ext cx="6020721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it-IT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客户建议跟踪</a:t>
            </a:r>
          </a:p>
        </p:txBody>
      </p:sp>
      <p:grpSp>
        <p:nvGrpSpPr>
          <p:cNvPr id="21" name="Groupe 51">
            <a:extLst>
              <a:ext uri="{FF2B5EF4-FFF2-40B4-BE49-F238E27FC236}">
                <a16:creationId xmlns:a16="http://schemas.microsoft.com/office/drawing/2014/main" id="{5848DF26-62B8-7309-1F08-11DC10B8F045}"/>
              </a:ext>
            </a:extLst>
          </p:cNvPr>
          <p:cNvGrpSpPr/>
          <p:nvPr/>
        </p:nvGrpSpPr>
        <p:grpSpPr>
          <a:xfrm>
            <a:off x="188640" y="6559584"/>
            <a:ext cx="6309754" cy="292084"/>
            <a:chOff x="219925" y="6535534"/>
            <a:chExt cx="6309754" cy="292084"/>
          </a:xfrm>
        </p:grpSpPr>
        <p:sp>
          <p:nvSpPr>
            <p:cNvPr id="22" name="Rectangle 52">
              <a:extLst>
                <a:ext uri="{FF2B5EF4-FFF2-40B4-BE49-F238E27FC236}">
                  <a16:creationId xmlns:a16="http://schemas.microsoft.com/office/drawing/2014/main" id="{0D98D853-8E7F-786D-6B71-E28D9D2C9D1C}"/>
                </a:ext>
              </a:extLst>
            </p:cNvPr>
            <p:cNvSpPr/>
            <p:nvPr/>
          </p:nvSpPr>
          <p:spPr>
            <a:xfrm>
              <a:off x="219925" y="6553960"/>
              <a:ext cx="322327" cy="273658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eugeot Expanded" pitchFamily="2" charset="0"/>
                  <a:ea typeface="SimSun"/>
                  <a:cs typeface="Arial" pitchFamily="34" charset="0"/>
                  <a:sym typeface="Arial"/>
                </a:rPr>
                <a:t>4</a:t>
              </a:r>
            </a:p>
          </p:txBody>
        </p:sp>
        <p:cxnSp>
          <p:nvCxnSpPr>
            <p:cNvPr id="23" name="Connecteur droit 53">
              <a:extLst>
                <a:ext uri="{FF2B5EF4-FFF2-40B4-BE49-F238E27FC236}">
                  <a16:creationId xmlns:a16="http://schemas.microsoft.com/office/drawing/2014/main" id="{44539729-A3B0-A718-141F-03548BB00E5A}"/>
                </a:ext>
              </a:extLst>
            </p:cNvPr>
            <p:cNvCxnSpPr/>
            <p:nvPr/>
          </p:nvCxnSpPr>
          <p:spPr>
            <a:xfrm>
              <a:off x="219925" y="6535534"/>
              <a:ext cx="6309754" cy="220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24" name="Groupe 54">
            <a:extLst>
              <a:ext uri="{FF2B5EF4-FFF2-40B4-BE49-F238E27FC236}">
                <a16:creationId xmlns:a16="http://schemas.microsoft.com/office/drawing/2014/main" id="{C828F136-3AB7-A926-5B4D-77BC93D9A4EB}"/>
              </a:ext>
            </a:extLst>
          </p:cNvPr>
          <p:cNvGrpSpPr/>
          <p:nvPr/>
        </p:nvGrpSpPr>
        <p:grpSpPr>
          <a:xfrm>
            <a:off x="188640" y="5022774"/>
            <a:ext cx="6309754" cy="298456"/>
            <a:chOff x="219925" y="6535534"/>
            <a:chExt cx="6309754" cy="298456"/>
          </a:xfrm>
        </p:grpSpPr>
        <p:sp>
          <p:nvSpPr>
            <p:cNvPr id="25" name="Rectangle 55">
              <a:extLst>
                <a:ext uri="{FF2B5EF4-FFF2-40B4-BE49-F238E27FC236}">
                  <a16:creationId xmlns:a16="http://schemas.microsoft.com/office/drawing/2014/main" id="{F3E3CA83-6A8B-B863-0FC5-E0CB5C2319D0}"/>
                </a:ext>
              </a:extLst>
            </p:cNvPr>
            <p:cNvSpPr/>
            <p:nvPr/>
          </p:nvSpPr>
          <p:spPr>
            <a:xfrm>
              <a:off x="219925" y="6553959"/>
              <a:ext cx="322327" cy="28003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eugeot Expanded" pitchFamily="2" charset="0"/>
                  <a:ea typeface="SimSun"/>
                  <a:cs typeface="Arial" pitchFamily="34" charset="0"/>
                  <a:sym typeface="Arial"/>
                </a:rPr>
                <a:t>3</a:t>
              </a:r>
            </a:p>
          </p:txBody>
        </p:sp>
        <p:cxnSp>
          <p:nvCxnSpPr>
            <p:cNvPr id="26" name="Connecteur droit 58">
              <a:extLst>
                <a:ext uri="{FF2B5EF4-FFF2-40B4-BE49-F238E27FC236}">
                  <a16:creationId xmlns:a16="http://schemas.microsoft.com/office/drawing/2014/main" id="{04CA4B29-A87D-83D6-774C-D9BA62ED91AF}"/>
                </a:ext>
              </a:extLst>
            </p:cNvPr>
            <p:cNvCxnSpPr/>
            <p:nvPr/>
          </p:nvCxnSpPr>
          <p:spPr>
            <a:xfrm>
              <a:off x="219925" y="6535534"/>
              <a:ext cx="6309754" cy="220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27" name="Groupe 59">
            <a:extLst>
              <a:ext uri="{FF2B5EF4-FFF2-40B4-BE49-F238E27FC236}">
                <a16:creationId xmlns:a16="http://schemas.microsoft.com/office/drawing/2014/main" id="{5DFBC3FE-ECE8-CEB6-F536-969CADCA92E7}"/>
              </a:ext>
            </a:extLst>
          </p:cNvPr>
          <p:cNvGrpSpPr/>
          <p:nvPr/>
        </p:nvGrpSpPr>
        <p:grpSpPr>
          <a:xfrm>
            <a:off x="219925" y="3312235"/>
            <a:ext cx="6309754" cy="322176"/>
            <a:chOff x="219925" y="6535534"/>
            <a:chExt cx="6309754" cy="322176"/>
          </a:xfrm>
        </p:grpSpPr>
        <p:sp>
          <p:nvSpPr>
            <p:cNvPr id="28" name="Rectangle 61">
              <a:extLst>
                <a:ext uri="{FF2B5EF4-FFF2-40B4-BE49-F238E27FC236}">
                  <a16:creationId xmlns:a16="http://schemas.microsoft.com/office/drawing/2014/main" id="{6F8A9953-DDEF-8BA6-93C6-015F46B62002}"/>
                </a:ext>
              </a:extLst>
            </p:cNvPr>
            <p:cNvSpPr/>
            <p:nvPr/>
          </p:nvSpPr>
          <p:spPr>
            <a:xfrm>
              <a:off x="219925" y="6553959"/>
              <a:ext cx="322327" cy="30375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eugeot Expanded" pitchFamily="2" charset="0"/>
                  <a:ea typeface="SimSun"/>
                  <a:cs typeface="Arial" pitchFamily="34" charset="0"/>
                  <a:sym typeface="Arial"/>
                </a:rPr>
                <a:t>2</a:t>
              </a:r>
            </a:p>
          </p:txBody>
        </p:sp>
        <p:cxnSp>
          <p:nvCxnSpPr>
            <p:cNvPr id="29" name="Connecteur droit 62">
              <a:extLst>
                <a:ext uri="{FF2B5EF4-FFF2-40B4-BE49-F238E27FC236}">
                  <a16:creationId xmlns:a16="http://schemas.microsoft.com/office/drawing/2014/main" id="{A8D34F4F-ED3D-D18A-6074-C26090C32063}"/>
                </a:ext>
              </a:extLst>
            </p:cNvPr>
            <p:cNvCxnSpPr/>
            <p:nvPr/>
          </p:nvCxnSpPr>
          <p:spPr>
            <a:xfrm>
              <a:off x="219925" y="6535534"/>
              <a:ext cx="6309754" cy="220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30" name="Groupe 63">
            <a:extLst>
              <a:ext uri="{FF2B5EF4-FFF2-40B4-BE49-F238E27FC236}">
                <a16:creationId xmlns:a16="http://schemas.microsoft.com/office/drawing/2014/main" id="{7AC595FE-7393-8DFC-DC85-C24944F1D1FA}"/>
              </a:ext>
            </a:extLst>
          </p:cNvPr>
          <p:cNvGrpSpPr/>
          <p:nvPr/>
        </p:nvGrpSpPr>
        <p:grpSpPr>
          <a:xfrm>
            <a:off x="256116" y="1680704"/>
            <a:ext cx="6309754" cy="326202"/>
            <a:chOff x="219925" y="6535534"/>
            <a:chExt cx="6309754" cy="326202"/>
          </a:xfrm>
        </p:grpSpPr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CE148B15-16DF-CE96-4E3B-47AEC4882A9F}"/>
                </a:ext>
              </a:extLst>
            </p:cNvPr>
            <p:cNvSpPr/>
            <p:nvPr/>
          </p:nvSpPr>
          <p:spPr>
            <a:xfrm>
              <a:off x="219925" y="6553959"/>
              <a:ext cx="322327" cy="307777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eugeot Expanded" pitchFamily="2" charset="0"/>
                  <a:ea typeface="SimSun"/>
                  <a:cs typeface="Arial" pitchFamily="34" charset="0"/>
                  <a:sym typeface="Arial"/>
                </a:rPr>
                <a:t>1</a:t>
              </a:r>
            </a:p>
          </p:txBody>
        </p:sp>
        <p:cxnSp>
          <p:nvCxnSpPr>
            <p:cNvPr id="1568" name="Connecteur droit 65">
              <a:extLst>
                <a:ext uri="{FF2B5EF4-FFF2-40B4-BE49-F238E27FC236}">
                  <a16:creationId xmlns:a16="http://schemas.microsoft.com/office/drawing/2014/main" id="{B302C7B4-24DC-97F3-D574-A30DC6600E20}"/>
                </a:ext>
              </a:extLst>
            </p:cNvPr>
            <p:cNvCxnSpPr/>
            <p:nvPr/>
          </p:nvCxnSpPr>
          <p:spPr>
            <a:xfrm>
              <a:off x="219925" y="6535534"/>
              <a:ext cx="6309754" cy="220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1569" name="ZoneTexte 45">
            <a:extLst>
              <a:ext uri="{FF2B5EF4-FFF2-40B4-BE49-F238E27FC236}">
                <a16:creationId xmlns:a16="http://schemas.microsoft.com/office/drawing/2014/main" id="{6A3E2B39-D0A6-3427-2144-FB2C2EFC2E37}"/>
              </a:ext>
            </a:extLst>
          </p:cNvPr>
          <p:cNvSpPr txBox="1"/>
          <p:nvPr/>
        </p:nvSpPr>
        <p:spPr>
          <a:xfrm>
            <a:off x="591272" y="5057170"/>
            <a:ext cx="5024191" cy="30777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ugeot" pitchFamily="50" charset="0"/>
              <a:ea typeface="SimSun"/>
              <a:cs typeface="Arial"/>
              <a:sym typeface="Arial"/>
            </a:endParaRPr>
          </a:p>
        </p:txBody>
      </p:sp>
      <p:sp>
        <p:nvSpPr>
          <p:cNvPr id="1570" name="ZoneTexte 66">
            <a:extLst>
              <a:ext uri="{FF2B5EF4-FFF2-40B4-BE49-F238E27FC236}">
                <a16:creationId xmlns:a16="http://schemas.microsoft.com/office/drawing/2014/main" id="{FD93C1F5-D5BF-4400-CE7B-5F812DF4FCE6}"/>
              </a:ext>
            </a:extLst>
          </p:cNvPr>
          <p:cNvSpPr txBox="1"/>
          <p:nvPr/>
        </p:nvSpPr>
        <p:spPr>
          <a:xfrm>
            <a:off x="510968" y="5029146"/>
            <a:ext cx="6070246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it-IT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重新让客户满意</a:t>
            </a:r>
          </a:p>
        </p:txBody>
      </p:sp>
      <p:sp>
        <p:nvSpPr>
          <p:cNvPr id="1571" name="ZoneTexte 67">
            <a:extLst>
              <a:ext uri="{FF2B5EF4-FFF2-40B4-BE49-F238E27FC236}">
                <a16:creationId xmlns:a16="http://schemas.microsoft.com/office/drawing/2014/main" id="{E9A15795-1769-25AD-7124-04EA72FF3E61}"/>
              </a:ext>
            </a:extLst>
          </p:cNvPr>
          <p:cNvSpPr txBox="1"/>
          <p:nvPr/>
        </p:nvSpPr>
        <p:spPr>
          <a:xfrm>
            <a:off x="579474" y="5447402"/>
            <a:ext cx="4850774" cy="7848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每天早上，售后经理将电话联系所有前一天不满意的客户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SimSun"/>
              <a:cs typeface="Arial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it-IT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他将事先获知不满意的原因，并准备好重新让客户满意的论据</a:t>
            </a:r>
          </a:p>
        </p:txBody>
      </p:sp>
      <p:sp>
        <p:nvSpPr>
          <p:cNvPr id="1572" name="ZoneTexte 70">
            <a:extLst>
              <a:ext uri="{FF2B5EF4-FFF2-40B4-BE49-F238E27FC236}">
                <a16:creationId xmlns:a16="http://schemas.microsoft.com/office/drawing/2014/main" id="{CDD46150-2000-B3CC-8E60-B3AEA4048A88}"/>
              </a:ext>
            </a:extLst>
          </p:cNvPr>
          <p:cNvSpPr txBox="1"/>
          <p:nvPr/>
        </p:nvSpPr>
        <p:spPr>
          <a:xfrm>
            <a:off x="510966" y="6575277"/>
            <a:ext cx="6070246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zh-CN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FOCUS</a:t>
            </a:r>
            <a:r>
              <a:rPr kumimoji="0" lang="zh-CN" alt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中跟进电话与调查结果的相关性</a:t>
            </a:r>
          </a:p>
        </p:txBody>
      </p:sp>
      <p:sp>
        <p:nvSpPr>
          <p:cNvPr id="1573" name="ZoneTexte 71">
            <a:extLst>
              <a:ext uri="{FF2B5EF4-FFF2-40B4-BE49-F238E27FC236}">
                <a16:creationId xmlns:a16="http://schemas.microsoft.com/office/drawing/2014/main" id="{857BE474-0E97-78DC-77AA-552540BEA407}"/>
              </a:ext>
            </a:extLst>
          </p:cNvPr>
          <p:cNvSpPr txBox="1"/>
          <p:nvPr/>
        </p:nvSpPr>
        <p:spPr>
          <a:xfrm>
            <a:off x="591272" y="7023924"/>
            <a:ext cx="4879374" cy="116955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对于每个客户，完成的每项调查都必须与后续电话 </a:t>
            </a:r>
            <a:r>
              <a:rPr kumimoji="0" lang="it-IT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xls</a:t>
            </a:r>
            <a:r>
              <a:rPr kumimoji="0" lang="it-IT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 </a:t>
            </a:r>
            <a:r>
              <a:rPr kumimoji="0" lang="zh-CN" alt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文件中报告的评估进行比较</a:t>
            </a:r>
            <a:endParaRPr kumimoji="0" lang="it-IT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SimSun"/>
              <a:cs typeface="Arial"/>
              <a:sym typeface="Arial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SimSun"/>
              <a:cs typeface="Arial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评估相同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it-IT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=&gt; </a:t>
            </a:r>
            <a:r>
              <a:rPr kumimoji="0" lang="zh-CN" alt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必须拨打致谢电话或发送电子邮件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SimSun"/>
              <a:cs typeface="Arial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评估不同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it-IT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=&gt; </a:t>
            </a:r>
            <a:r>
              <a:rPr kumimoji="0" lang="zh-CN" altLang="it-IT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SimSun"/>
                <a:cs typeface="Arial"/>
                <a:sym typeface="Arial"/>
              </a:rPr>
              <a:t>必须拨打电话了解不满意的原因，以便尽早重新让客户满意的过程</a:t>
            </a:r>
          </a:p>
        </p:txBody>
      </p:sp>
      <p:pic>
        <p:nvPicPr>
          <p:cNvPr id="1574" name="Image 8">
            <a:extLst>
              <a:ext uri="{FF2B5EF4-FFF2-40B4-BE49-F238E27FC236}">
                <a16:creationId xmlns:a16="http://schemas.microsoft.com/office/drawing/2014/main" id="{0B2F9590-0CBB-71A9-9F94-0DE2113C4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56" y="5497628"/>
            <a:ext cx="734604" cy="734604"/>
          </a:xfrm>
          <a:prstGeom prst="rect">
            <a:avLst/>
          </a:prstGeom>
        </p:spPr>
      </p:pic>
      <p:pic>
        <p:nvPicPr>
          <p:cNvPr id="1575" name="Image 72">
            <a:extLst>
              <a:ext uri="{FF2B5EF4-FFF2-40B4-BE49-F238E27FC236}">
                <a16:creationId xmlns:a16="http://schemas.microsoft.com/office/drawing/2014/main" id="{DA683CA8-4D20-DFDF-B8BE-2CD769AEC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07" y="7940014"/>
            <a:ext cx="724975" cy="724975"/>
          </a:xfrm>
          <a:prstGeom prst="rect">
            <a:avLst/>
          </a:prstGeom>
        </p:spPr>
      </p:pic>
      <p:pic>
        <p:nvPicPr>
          <p:cNvPr id="1576" name="Image 12">
            <a:extLst>
              <a:ext uri="{FF2B5EF4-FFF2-40B4-BE49-F238E27FC236}">
                <a16:creationId xmlns:a16="http://schemas.microsoft.com/office/drawing/2014/main" id="{B45C54D9-D59C-E7D2-7BCF-342016C6B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339" y="7000716"/>
            <a:ext cx="853310" cy="853310"/>
          </a:xfrm>
          <a:prstGeom prst="rect">
            <a:avLst/>
          </a:prstGeom>
        </p:spPr>
      </p:pic>
      <p:graphicFrame>
        <p:nvGraphicFramePr>
          <p:cNvPr id="1577" name="Objet 14">
            <a:extLst>
              <a:ext uri="{FF2B5EF4-FFF2-40B4-BE49-F238E27FC236}">
                <a16:creationId xmlns:a16="http://schemas.microsoft.com/office/drawing/2014/main" id="{83A9A287-00EE-F743-5497-32E2E68482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61636" y="3949460"/>
          <a:ext cx="992013" cy="8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7" imgW="914400" imgH="806400" progId="Excel.Sheet.12">
                  <p:embed/>
                </p:oleObj>
              </mc:Choice>
              <mc:Fallback>
                <p:oleObj name="Worksheet" showAsIcon="1" r:id="rId7" imgW="914400" imgH="806400" progId="Excel.Sheet.12">
                  <p:embed/>
                  <p:pic>
                    <p:nvPicPr>
                      <p:cNvPr id="1577" name="Objet 14">
                        <a:extLst>
                          <a:ext uri="{FF2B5EF4-FFF2-40B4-BE49-F238E27FC236}">
                            <a16:creationId xmlns:a16="http://schemas.microsoft.com/office/drawing/2014/main" id="{83A9A287-00EE-F743-5497-32E2E68482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61636" y="3949460"/>
                        <a:ext cx="992013" cy="87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378</Words>
  <Application>Microsoft Office PowerPoint</Application>
  <PresentationFormat>Personalizzato</PresentationFormat>
  <Paragraphs>38</Paragraphs>
  <Slides>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Calibri</vt:lpstr>
      <vt:lpstr>Peugeot</vt:lpstr>
      <vt:lpstr>Arial</vt:lpstr>
      <vt:lpstr>Peugeot Expanded</vt:lpstr>
      <vt:lpstr>Century Gothic</vt:lpstr>
      <vt:lpstr>1_Tema di Office</vt:lpstr>
      <vt:lpstr>Worksheet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Office;Mirko.Cardi@assistdigital.com</dc:creator>
  <cp:lastModifiedBy>TERESA MARSICOVETERE</cp:lastModifiedBy>
  <cp:revision>47</cp:revision>
  <dcterms:created xsi:type="dcterms:W3CDTF">2018-05-08T09:24:02Z</dcterms:created>
  <dcterms:modified xsi:type="dcterms:W3CDTF">2023-09-18T15:34:46Z</dcterms:modified>
</cp:coreProperties>
</file>